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65" d="100"/>
          <a:sy n="65" d="100"/>
        </p:scale>
        <p:origin x="-98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Present Continuous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4953000" cy="1752600"/>
          </a:xfrm>
        </p:spPr>
        <p:txBody>
          <a:bodyPr>
            <a:normAutofit fontScale="85000" lnSpcReduction="20000"/>
          </a:bodyPr>
          <a:lstStyle/>
          <a:p>
            <a:r>
              <a:rPr lang="ru-RU" sz="5000" dirty="0" smtClean="0"/>
              <a:t>Настоящее продолженное/</a:t>
            </a:r>
          </a:p>
          <a:p>
            <a:r>
              <a:rPr lang="ru-RU" sz="5000" dirty="0" smtClean="0"/>
              <a:t>длительное время</a:t>
            </a:r>
            <a:endParaRPr lang="ru-RU" sz="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Present Continuous </a:t>
            </a:r>
            <a:r>
              <a:rPr lang="ru-RU" b="1" dirty="0" smtClean="0"/>
              <a:t>употребляется</a:t>
            </a:r>
            <a:br>
              <a:rPr lang="ru-RU" b="1" dirty="0" smtClean="0"/>
            </a:br>
            <a:r>
              <a:rPr lang="ru-RU" sz="3600" b="1" dirty="0" smtClean="0"/>
              <a:t>для выражения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325112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dirty="0" smtClean="0"/>
              <a:t>1. </a:t>
            </a:r>
            <a:r>
              <a:rPr lang="ru-RU" dirty="0" smtClean="0"/>
              <a:t>  </a:t>
            </a:r>
            <a:r>
              <a:rPr lang="ru-RU" b="1" dirty="0" smtClean="0"/>
              <a:t>Длительного действия, совершающегося в момент речи.</a:t>
            </a:r>
          </a:p>
          <a:p>
            <a:pPr marL="624078" indent="-514350">
              <a:buNone/>
            </a:pPr>
            <a:r>
              <a:rPr lang="en-US" dirty="0" smtClean="0"/>
              <a:t>     He is reading a newspaper now.</a:t>
            </a:r>
          </a:p>
          <a:p>
            <a:pPr marL="624078" indent="-514350">
              <a:buNone/>
            </a:pPr>
            <a:r>
              <a:rPr lang="en-US" dirty="0" smtClean="0"/>
              <a:t>2. </a:t>
            </a:r>
            <a:r>
              <a:rPr lang="ru-RU" b="1" dirty="0" smtClean="0"/>
              <a:t>Длительного действия,</a:t>
            </a:r>
          </a:p>
          <a:p>
            <a:pPr marL="624078" indent="-514350">
              <a:buNone/>
            </a:pPr>
            <a:r>
              <a:rPr lang="ru-RU" b="1" dirty="0" smtClean="0"/>
              <a:t>    совершающегося в настоящий период</a:t>
            </a:r>
            <a:r>
              <a:rPr lang="en-US" b="1" dirty="0" smtClean="0"/>
              <a:t>,</a:t>
            </a:r>
            <a:endParaRPr lang="ru-RU" b="1" dirty="0" smtClean="0"/>
          </a:p>
          <a:p>
            <a:pPr marL="624078" indent="-514350">
              <a:buNone/>
            </a:pPr>
            <a:r>
              <a:rPr lang="ru-RU" b="1" dirty="0" smtClean="0"/>
              <a:t>     но не обязательно в момент речи.</a:t>
            </a:r>
          </a:p>
          <a:p>
            <a:pPr marL="624078" indent="-514350">
              <a:buNone/>
            </a:pPr>
            <a:r>
              <a:rPr lang="en-US" dirty="0" smtClean="0"/>
              <a:t>     He is writing a new play.</a:t>
            </a: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 smtClean="0"/>
              <a:t>Слова - указатели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r>
              <a:rPr lang="en-US" dirty="0" smtClean="0"/>
              <a:t>now </a:t>
            </a:r>
            <a:r>
              <a:rPr lang="ru-RU" dirty="0" smtClean="0"/>
              <a:t>- сейчас</a:t>
            </a:r>
            <a:endParaRPr lang="en-US" dirty="0" smtClean="0"/>
          </a:p>
          <a:p>
            <a:r>
              <a:rPr lang="en-US" dirty="0" smtClean="0"/>
              <a:t>at the moment </a:t>
            </a:r>
            <a:r>
              <a:rPr lang="ru-RU" dirty="0" smtClean="0"/>
              <a:t>– в настоящий момент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Образование </a:t>
            </a:r>
            <a:r>
              <a:rPr lang="en-US" b="1" smtClean="0"/>
              <a:t>Present Continuous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628800"/>
          <a:ext cx="8291265" cy="487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7"/>
                <a:gridCol w="3744416"/>
                <a:gridCol w="3682752"/>
              </a:tblGrid>
              <a:tr h="72733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Употребление</a:t>
                      </a:r>
                      <a:endParaRPr lang="ru-RU" dirty="0"/>
                    </a:p>
                  </a:txBody>
                  <a:tcPr/>
                </a:tc>
              </a:tr>
              <a:tr h="121688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+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 </a:t>
                      </a: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am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ru-RU" sz="2000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you/we/they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are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baseline="0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   </a:t>
                      </a: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n-US" sz="2000" dirty="0" smtClean="0"/>
                        <a:t>        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baseline="0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en-US" sz="2000" u="sng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am 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today.</a:t>
                      </a:r>
                      <a:endParaRPr lang="ru-RU" sz="200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2000" dirty="0" smtClean="0"/>
                        <a:t>You are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today.</a:t>
                      </a:r>
                    </a:p>
                    <a:p>
                      <a:pPr algn="l"/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She is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today.</a:t>
                      </a:r>
                      <a:endParaRPr lang="ru-RU" sz="2000" dirty="0"/>
                    </a:p>
                  </a:txBody>
                  <a:tcPr/>
                </a:tc>
              </a:tr>
              <a:tr h="1049863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am not 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you/we/they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are not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he</a:t>
                      </a:r>
                      <a:r>
                        <a:rPr lang="en-US" sz="2000" dirty="0" smtClean="0"/>
                        <a:t>/she/it            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is not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I’m not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today.</a:t>
                      </a:r>
                      <a:endParaRPr lang="en-US" sz="2000" baseline="0" dirty="0" smtClean="0"/>
                    </a:p>
                    <a:p>
                      <a:pPr algn="l"/>
                      <a:r>
                        <a:rPr lang="en-US" sz="2000" dirty="0" smtClean="0"/>
                        <a:t>We aren’t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today.</a:t>
                      </a:r>
                    </a:p>
                    <a:p>
                      <a:pPr algn="l"/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He is not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today.</a:t>
                      </a:r>
                      <a:endParaRPr lang="ru-RU" sz="2000" dirty="0"/>
                    </a:p>
                  </a:txBody>
                  <a:tcPr/>
                </a:tc>
              </a:tr>
              <a:tr h="885061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Am</a:t>
                      </a:r>
                      <a:r>
                        <a:rPr lang="en-US" sz="2000" dirty="0" smtClean="0"/>
                        <a:t>  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.. ?</a:t>
                      </a:r>
                      <a:endParaRPr lang="en-US" sz="2000" dirty="0" smtClean="0"/>
                    </a:p>
                    <a:p>
                      <a:pPr algn="l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Are</a:t>
                      </a:r>
                      <a:r>
                        <a:rPr lang="en-US" sz="2000" dirty="0" smtClean="0"/>
                        <a:t> you/we/they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.. ?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Is </a:t>
                      </a:r>
                      <a:r>
                        <a:rPr lang="en-US" sz="2000" baseline="0" dirty="0" smtClean="0"/>
                        <a:t>he</a:t>
                      </a:r>
                      <a:r>
                        <a:rPr lang="en-US" sz="2000" dirty="0" smtClean="0"/>
                        <a:t>/she/it 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.. 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Am</a:t>
                      </a:r>
                      <a:r>
                        <a:rPr lang="en-US" sz="2000" baseline="0" dirty="0" smtClean="0"/>
                        <a:t> 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</a:t>
                      </a:r>
                      <a:r>
                        <a:rPr lang="en-US" sz="2000" dirty="0" smtClean="0"/>
                        <a:t>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Are they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today?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Is he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wo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rking  hard today?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algn="l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Глаголы, не употребляющиеся во временах группы </a:t>
            </a:r>
            <a:r>
              <a:rPr lang="en-US" sz="2800" b="1" dirty="0" smtClean="0"/>
              <a:t>Continuous (</a:t>
            </a:r>
            <a:r>
              <a:rPr lang="ru-RU" sz="2800" b="1" dirty="0" smtClean="0">
                <a:solidFill>
                  <a:srgbClr val="FF0000"/>
                </a:solidFill>
              </a:rPr>
              <a:t>нет –</a:t>
            </a:r>
            <a:r>
              <a:rPr lang="en-US" sz="2800" b="1" dirty="0" err="1" smtClean="0">
                <a:solidFill>
                  <a:srgbClr val="FF0000"/>
                </a:solidFill>
              </a:rPr>
              <a:t>ing</a:t>
            </a:r>
            <a:r>
              <a:rPr lang="en-US" sz="2800" dirty="0" smtClean="0"/>
              <a:t>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like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нравится</a:t>
            </a:r>
            <a:r>
              <a:rPr lang="en-US" dirty="0" smtClean="0"/>
              <a:t>          </a:t>
            </a:r>
            <a:r>
              <a:rPr lang="ru-RU" dirty="0" smtClean="0"/>
              <a:t>        </a:t>
            </a:r>
            <a:r>
              <a:rPr lang="en-US" dirty="0" smtClean="0"/>
              <a:t>believe</a:t>
            </a:r>
            <a:r>
              <a:rPr lang="ru-RU" dirty="0" smtClean="0"/>
              <a:t> - верить</a:t>
            </a:r>
          </a:p>
          <a:p>
            <a:pPr>
              <a:buNone/>
            </a:pPr>
            <a:r>
              <a:rPr lang="en-US" dirty="0" smtClean="0"/>
              <a:t>love - </a:t>
            </a:r>
            <a:r>
              <a:rPr lang="ru-RU" dirty="0" smtClean="0"/>
              <a:t>любить</a:t>
            </a:r>
            <a:r>
              <a:rPr lang="en-US" dirty="0" smtClean="0"/>
              <a:t>                     remember</a:t>
            </a:r>
            <a:r>
              <a:rPr lang="ru-RU" dirty="0" smtClean="0"/>
              <a:t> - помнить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hate </a:t>
            </a:r>
            <a:r>
              <a:rPr lang="ru-RU" dirty="0" smtClean="0"/>
              <a:t>- ненавидеть</a:t>
            </a:r>
            <a:r>
              <a:rPr lang="en-US" dirty="0" smtClean="0"/>
              <a:t>             forget</a:t>
            </a:r>
            <a:r>
              <a:rPr lang="ru-RU" dirty="0" smtClean="0"/>
              <a:t> - забывать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want </a:t>
            </a:r>
            <a:r>
              <a:rPr lang="ru-RU" dirty="0" smtClean="0"/>
              <a:t> - хотеть</a:t>
            </a:r>
            <a:r>
              <a:rPr lang="en-US" dirty="0" smtClean="0"/>
              <a:t>                     belong (to)  </a:t>
            </a:r>
            <a:r>
              <a:rPr lang="ru-RU" dirty="0" smtClean="0"/>
              <a:t>- принадлежать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wish</a:t>
            </a:r>
            <a:r>
              <a:rPr lang="ru-RU" dirty="0" smtClean="0"/>
              <a:t>/</a:t>
            </a:r>
            <a:r>
              <a:rPr lang="en-US" dirty="0" smtClean="0"/>
              <a:t>desire </a:t>
            </a:r>
            <a:r>
              <a:rPr lang="ru-RU" dirty="0" smtClean="0"/>
              <a:t>- желать</a:t>
            </a:r>
            <a:r>
              <a:rPr lang="en-US" dirty="0" smtClean="0"/>
              <a:t>        contain  </a:t>
            </a:r>
            <a:r>
              <a:rPr lang="ru-RU" dirty="0" smtClean="0"/>
              <a:t>- содержать</a:t>
            </a:r>
            <a:r>
              <a:rPr lang="en-US" dirty="0" smtClean="0"/>
              <a:t>                 </a:t>
            </a:r>
          </a:p>
          <a:p>
            <a:pPr>
              <a:buNone/>
            </a:pPr>
            <a:r>
              <a:rPr lang="en-US" dirty="0" smtClean="0"/>
              <a:t>seem </a:t>
            </a:r>
            <a:r>
              <a:rPr lang="ru-RU" dirty="0" smtClean="0"/>
              <a:t> - казаться                 </a:t>
            </a:r>
            <a:r>
              <a:rPr lang="en-US" dirty="0" smtClean="0"/>
              <a:t>consist (of)</a:t>
            </a:r>
            <a:r>
              <a:rPr lang="ru-RU" dirty="0" smtClean="0"/>
              <a:t> - состоять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need </a:t>
            </a:r>
            <a:r>
              <a:rPr lang="ru-RU" dirty="0" smtClean="0"/>
              <a:t> - нуждаться</a:t>
            </a:r>
            <a:r>
              <a:rPr lang="en-US" dirty="0" smtClean="0"/>
              <a:t>              notice</a:t>
            </a:r>
            <a:r>
              <a:rPr lang="ru-RU" dirty="0" smtClean="0"/>
              <a:t> - замечать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prefer  </a:t>
            </a:r>
            <a:r>
              <a:rPr lang="ru-RU" dirty="0" smtClean="0"/>
              <a:t>- предпочитать</a:t>
            </a:r>
            <a:r>
              <a:rPr lang="en-US" dirty="0" smtClean="0"/>
              <a:t>     depend (on)</a:t>
            </a:r>
            <a:r>
              <a:rPr lang="ru-RU" dirty="0" smtClean="0"/>
              <a:t> </a:t>
            </a:r>
            <a:r>
              <a:rPr lang="ru-RU" smtClean="0"/>
              <a:t>- </a:t>
            </a:r>
            <a:r>
              <a:rPr lang="ru-RU" smtClean="0"/>
              <a:t>зависеть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know  </a:t>
            </a:r>
            <a:r>
              <a:rPr lang="ru-RU" dirty="0" smtClean="0"/>
              <a:t>- знать</a:t>
            </a:r>
            <a:r>
              <a:rPr lang="en-US" dirty="0" smtClean="0"/>
              <a:t>                       possess</a:t>
            </a:r>
            <a:r>
              <a:rPr lang="ru-RU" dirty="0" smtClean="0"/>
              <a:t> - владеть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mean</a:t>
            </a:r>
            <a:r>
              <a:rPr lang="ru-RU" dirty="0" smtClean="0"/>
              <a:t> - значить                                 </a:t>
            </a:r>
            <a:r>
              <a:rPr lang="en-US" dirty="0" smtClean="0">
                <a:solidFill>
                  <a:srgbClr val="00B050"/>
                </a:solidFill>
              </a:rPr>
              <a:t>see</a:t>
            </a:r>
            <a:r>
              <a:rPr lang="ru-RU" dirty="0" smtClean="0">
                <a:solidFill>
                  <a:srgbClr val="00B050"/>
                </a:solidFill>
              </a:rPr>
              <a:t> - видеть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suppose</a:t>
            </a:r>
            <a:r>
              <a:rPr lang="ru-RU" dirty="0" smtClean="0"/>
              <a:t> - предполагать                 </a:t>
            </a:r>
            <a:r>
              <a:rPr lang="en-US" dirty="0" smtClean="0">
                <a:solidFill>
                  <a:srgbClr val="00B050"/>
                </a:solidFill>
              </a:rPr>
              <a:t>hear</a:t>
            </a:r>
            <a:r>
              <a:rPr lang="ru-RU" dirty="0" smtClean="0">
                <a:solidFill>
                  <a:srgbClr val="00B050"/>
                </a:solidFill>
              </a:rPr>
              <a:t> -слышать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err="1" smtClean="0"/>
              <a:t>realise</a:t>
            </a:r>
            <a:r>
              <a:rPr lang="ru-RU" dirty="0" smtClean="0"/>
              <a:t> – понимать, осознавать   </a:t>
            </a:r>
            <a:r>
              <a:rPr lang="en-US" dirty="0" smtClean="0">
                <a:solidFill>
                  <a:srgbClr val="00B050"/>
                </a:solidFill>
              </a:rPr>
              <a:t>smell</a:t>
            </a:r>
            <a:r>
              <a:rPr lang="ru-RU" dirty="0" smtClean="0">
                <a:solidFill>
                  <a:srgbClr val="00B050"/>
                </a:solidFill>
              </a:rPr>
              <a:t> - пахнуть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understand   </a:t>
            </a:r>
            <a:r>
              <a:rPr lang="ru-RU" dirty="0" smtClean="0"/>
              <a:t>- понимать</a:t>
            </a:r>
            <a:r>
              <a:rPr lang="en-US" dirty="0" smtClean="0"/>
              <a:t>                </a:t>
            </a:r>
            <a:r>
              <a:rPr lang="en-US" dirty="0" smtClean="0">
                <a:solidFill>
                  <a:srgbClr val="00B050"/>
                </a:solidFill>
              </a:rPr>
              <a:t> taste</a:t>
            </a:r>
            <a:r>
              <a:rPr lang="ru-RU" dirty="0" smtClean="0">
                <a:solidFill>
                  <a:srgbClr val="00B050"/>
                </a:solidFill>
              </a:rPr>
              <a:t> – иметь вкус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3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270</Words>
  <Application>Microsoft Office PowerPoint</Application>
  <PresentationFormat>Экран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Present Continuous</vt:lpstr>
      <vt:lpstr> Present Continuous употребляется для выражения</vt:lpstr>
      <vt:lpstr>Слова - указатели</vt:lpstr>
      <vt:lpstr>Образование Present Continuous</vt:lpstr>
      <vt:lpstr>Глаголы, не употребляющиеся во временах группы Continuous (нет –ing)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Олег</cp:lastModifiedBy>
  <cp:revision>38</cp:revision>
  <dcterms:created xsi:type="dcterms:W3CDTF">2015-10-07T20:56:43Z</dcterms:created>
  <dcterms:modified xsi:type="dcterms:W3CDTF">2016-09-25T18:22:36Z</dcterms:modified>
</cp:coreProperties>
</file>