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notesSlides/notesSlide3.xml" ContentType="application/vnd.openxmlformats-officedocument.presentationml.notesSl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ppt/theme/themeOverride9.xml" ContentType="application/vnd.openxmlformats-officedocument.themeOverride+xml"/>
  <Override PartName="/ppt/theme/themeOverride10.xml" ContentType="application/vnd.openxmlformats-officedocument.themeOverride+xml"/>
  <Override PartName="/ppt/theme/themeOverride11.xml" ContentType="application/vnd.openxmlformats-officedocument.themeOverride+xml"/>
  <Override PartName="/ppt/theme/themeOverride12.xml" ContentType="application/vnd.openxmlformats-officedocument.themeOverride+xml"/>
  <Override PartName="/ppt/theme/themeOverride13.xml" ContentType="application/vnd.openxmlformats-officedocument.themeOverride+xml"/>
  <Override PartName="/ppt/theme/themeOverride14.xml" ContentType="application/vnd.openxmlformats-officedocument.themeOverride+xml"/>
  <Override PartName="/ppt/theme/themeOverride15.xml" ContentType="application/vnd.openxmlformats-officedocument.themeOverride+xml"/>
  <Override PartName="/ppt/theme/themeOverride16.xml" ContentType="application/vnd.openxmlformats-officedocument.themeOverride+xml"/>
  <Override PartName="/ppt/notesSlides/notesSlide4.xml" ContentType="application/vnd.openxmlformats-officedocument.presentationml.notesSlide+xml"/>
  <Override PartName="/ppt/theme/themeOverride17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56" r:id="rId2"/>
    <p:sldId id="257" r:id="rId3"/>
    <p:sldId id="261" r:id="rId4"/>
    <p:sldId id="258" r:id="rId5"/>
    <p:sldId id="259" r:id="rId6"/>
    <p:sldId id="262" r:id="rId7"/>
    <p:sldId id="260" r:id="rId8"/>
    <p:sldId id="263" r:id="rId9"/>
    <p:sldId id="264" r:id="rId10"/>
    <p:sldId id="265" r:id="rId11"/>
    <p:sldId id="267" r:id="rId12"/>
    <p:sldId id="268" r:id="rId13"/>
    <p:sldId id="266" r:id="rId14"/>
    <p:sldId id="269" r:id="rId15"/>
    <p:sldId id="271" r:id="rId16"/>
    <p:sldId id="272" r:id="rId17"/>
    <p:sldId id="274" r:id="rId18"/>
    <p:sldId id="273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59" autoAdjust="0"/>
    <p:restoredTop sz="86420" autoAdjust="0"/>
  </p:normalViewPr>
  <p:slideViewPr>
    <p:cSldViewPr>
      <p:cViewPr varScale="1">
        <p:scale>
          <a:sx n="51" d="100"/>
          <a:sy n="51" d="100"/>
        </p:scale>
        <p:origin x="-86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40" y="14542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283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A1885A2-E341-40C5-AB2B-AB223DCC7B85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286BAFE-D515-483E-A552-5E8D139A5B85}">
      <dgm:prSet phldrT="[Текст]" custT="1"/>
      <dgm:spPr/>
      <dgm:t>
        <a:bodyPr/>
        <a:lstStyle/>
        <a:p>
          <a:r>
            <a:rPr lang="en-US" sz="3600" b="1" dirty="0"/>
            <a:t>Articles</a:t>
          </a:r>
          <a:endParaRPr lang="ru-RU" sz="3600" b="1" dirty="0"/>
        </a:p>
        <a:p>
          <a:r>
            <a:rPr lang="en-US" sz="3000" dirty="0"/>
            <a:t>(</a:t>
          </a:r>
          <a:r>
            <a:rPr lang="ru-RU" sz="3000" dirty="0"/>
            <a:t>артикли)</a:t>
          </a:r>
        </a:p>
      </dgm:t>
    </dgm:pt>
    <dgm:pt modelId="{45C2C9F7-8507-4EC0-B2CB-741D6A3D1EB7}" type="parTrans" cxnId="{044CBD4B-6663-4FBF-A395-09B004E7B881}">
      <dgm:prSet/>
      <dgm:spPr/>
      <dgm:t>
        <a:bodyPr/>
        <a:lstStyle/>
        <a:p>
          <a:endParaRPr lang="ru-RU"/>
        </a:p>
      </dgm:t>
    </dgm:pt>
    <dgm:pt modelId="{340B86BE-31FB-45C3-AE03-14E8331166BF}" type="sibTrans" cxnId="{044CBD4B-6663-4FBF-A395-09B004E7B881}">
      <dgm:prSet/>
      <dgm:spPr/>
      <dgm:t>
        <a:bodyPr/>
        <a:lstStyle/>
        <a:p>
          <a:endParaRPr lang="ru-RU"/>
        </a:p>
      </dgm:t>
    </dgm:pt>
    <dgm:pt modelId="{91F5E93C-F1D8-4DCD-B9CC-DEBD987C2A88}">
      <dgm:prSet phldrT="[Текст]" custT="1"/>
      <dgm:spPr/>
      <dgm:t>
        <a:bodyPr/>
        <a:lstStyle/>
        <a:p>
          <a:pPr>
            <a:lnSpc>
              <a:spcPct val="90000"/>
            </a:lnSpc>
            <a:spcAft>
              <a:spcPct val="35000"/>
            </a:spcAft>
          </a:pPr>
          <a:endParaRPr lang="en-US" sz="3200" b="1" dirty="0"/>
        </a:p>
        <a:p>
          <a:pPr>
            <a:lnSpc>
              <a:spcPct val="90000"/>
            </a:lnSpc>
            <a:spcAft>
              <a:spcPct val="35000"/>
            </a:spcAft>
          </a:pPr>
          <a:endParaRPr lang="en-US" sz="3200" b="1" dirty="0"/>
        </a:p>
        <a:p>
          <a:pPr>
            <a:lnSpc>
              <a:spcPct val="90000"/>
            </a:lnSpc>
            <a:spcAft>
              <a:spcPct val="35000"/>
            </a:spcAft>
          </a:pPr>
          <a:endParaRPr lang="en-US" sz="3200" b="1" dirty="0"/>
        </a:p>
        <a:p>
          <a:pPr>
            <a:lnSpc>
              <a:spcPct val="100000"/>
            </a:lnSpc>
            <a:spcAft>
              <a:spcPts val="0"/>
            </a:spcAft>
          </a:pPr>
          <a:endParaRPr lang="en-US" sz="2400" b="1" dirty="0">
            <a:solidFill>
              <a:srgbClr val="FF0000"/>
            </a:solidFill>
          </a:endParaRP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3000" b="1" dirty="0">
              <a:solidFill>
                <a:srgbClr val="00B0F0"/>
              </a:solidFill>
            </a:rPr>
            <a:t>Definite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sz="3000" b="0" dirty="0">
              <a:solidFill>
                <a:srgbClr val="00B0F0"/>
              </a:solidFill>
            </a:rPr>
            <a:t>определенный</a:t>
          </a:r>
          <a:endParaRPr lang="en-US" sz="3000" b="0" dirty="0">
            <a:solidFill>
              <a:srgbClr val="00B0F0"/>
            </a:solidFill>
          </a:endParaRPr>
        </a:p>
        <a:p>
          <a:pPr>
            <a:lnSpc>
              <a:spcPct val="100000"/>
            </a:lnSpc>
            <a:spcAft>
              <a:spcPts val="0"/>
            </a:spcAft>
          </a:pPr>
          <a:endParaRPr lang="en-US" sz="3000" dirty="0"/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3000" b="1" dirty="0">
              <a:solidFill>
                <a:srgbClr val="FF0000"/>
              </a:solidFill>
            </a:rPr>
            <a:t>The</a:t>
          </a:r>
        </a:p>
        <a:p>
          <a:pPr>
            <a:lnSpc>
              <a:spcPct val="90000"/>
            </a:lnSpc>
            <a:spcAft>
              <a:spcPct val="35000"/>
            </a:spcAft>
          </a:pPr>
          <a:endParaRPr lang="en-US" sz="3200" dirty="0"/>
        </a:p>
        <a:p>
          <a:pPr>
            <a:lnSpc>
              <a:spcPct val="90000"/>
            </a:lnSpc>
            <a:spcAft>
              <a:spcPct val="35000"/>
            </a:spcAft>
          </a:pPr>
          <a:endParaRPr lang="en-US" sz="3200" dirty="0"/>
        </a:p>
        <a:p>
          <a:pPr>
            <a:lnSpc>
              <a:spcPct val="90000"/>
            </a:lnSpc>
            <a:spcAft>
              <a:spcPct val="35000"/>
            </a:spcAft>
          </a:pPr>
          <a:endParaRPr lang="ru-RU" sz="3200" dirty="0"/>
        </a:p>
        <a:p>
          <a:pPr>
            <a:lnSpc>
              <a:spcPct val="90000"/>
            </a:lnSpc>
            <a:spcAft>
              <a:spcPct val="35000"/>
            </a:spcAft>
          </a:pPr>
          <a:endParaRPr lang="ru-RU" sz="3200" dirty="0"/>
        </a:p>
      </dgm:t>
    </dgm:pt>
    <dgm:pt modelId="{295E812B-A609-4853-A85D-5E7D91C7CF5B}" type="parTrans" cxnId="{B8076484-A3E8-446F-B7F8-CCB7C1C00C0D}">
      <dgm:prSet/>
      <dgm:spPr/>
      <dgm:t>
        <a:bodyPr/>
        <a:lstStyle/>
        <a:p>
          <a:endParaRPr lang="ru-RU"/>
        </a:p>
      </dgm:t>
    </dgm:pt>
    <dgm:pt modelId="{3B676A86-0C98-4C6C-8867-0192F9A0B518}" type="sibTrans" cxnId="{B8076484-A3E8-446F-B7F8-CCB7C1C00C0D}">
      <dgm:prSet/>
      <dgm:spPr/>
      <dgm:t>
        <a:bodyPr/>
        <a:lstStyle/>
        <a:p>
          <a:endParaRPr lang="ru-RU"/>
        </a:p>
      </dgm:t>
    </dgm:pt>
    <dgm:pt modelId="{E4898FB5-1534-463B-8B36-23BCA2788777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3000" b="1" dirty="0">
              <a:solidFill>
                <a:srgbClr val="00B0F0"/>
              </a:solidFill>
            </a:rPr>
            <a:t>Indefinite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sz="3000" dirty="0">
              <a:solidFill>
                <a:srgbClr val="00B0F0"/>
              </a:solidFill>
            </a:rPr>
            <a:t>неопределенный</a:t>
          </a:r>
        </a:p>
        <a:p>
          <a:pPr>
            <a:lnSpc>
              <a:spcPct val="100000"/>
            </a:lnSpc>
            <a:spcAft>
              <a:spcPts val="0"/>
            </a:spcAft>
          </a:pPr>
          <a:endParaRPr lang="en-US" sz="3000" dirty="0">
            <a:solidFill>
              <a:srgbClr val="00B050"/>
            </a:solidFill>
          </a:endParaRP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3000" b="1" dirty="0">
              <a:solidFill>
                <a:srgbClr val="FF0000"/>
              </a:solidFill>
            </a:rPr>
            <a:t>A / an</a:t>
          </a:r>
        </a:p>
        <a:p>
          <a:pPr>
            <a:lnSpc>
              <a:spcPct val="90000"/>
            </a:lnSpc>
            <a:spcAft>
              <a:spcPct val="35000"/>
            </a:spcAft>
          </a:pPr>
          <a:endParaRPr lang="ru-RU" sz="2800" dirty="0"/>
        </a:p>
      </dgm:t>
    </dgm:pt>
    <dgm:pt modelId="{30FE33BC-F92F-4F5C-99FE-C59EB14BBFF3}" type="parTrans" cxnId="{FB8A3D5F-C12B-47CF-A3C9-EF7E221A3588}">
      <dgm:prSet/>
      <dgm:spPr/>
      <dgm:t>
        <a:bodyPr/>
        <a:lstStyle/>
        <a:p>
          <a:endParaRPr lang="ru-RU"/>
        </a:p>
      </dgm:t>
    </dgm:pt>
    <dgm:pt modelId="{C3078830-7EB2-4293-8612-169231C10BFA}" type="sibTrans" cxnId="{FB8A3D5F-C12B-47CF-A3C9-EF7E221A3588}">
      <dgm:prSet/>
      <dgm:spPr/>
      <dgm:t>
        <a:bodyPr/>
        <a:lstStyle/>
        <a:p>
          <a:endParaRPr lang="ru-RU"/>
        </a:p>
      </dgm:t>
    </dgm:pt>
    <dgm:pt modelId="{9FEDAEFC-DE78-4ABB-885D-6E3AA230C114}" type="pres">
      <dgm:prSet presAssocID="{8A1885A2-E341-40C5-AB2B-AB223DCC7B85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E1426E79-7B7C-4981-ACAB-6AB6BBCEF435}" type="pres">
      <dgm:prSet presAssocID="{B286BAFE-D515-483E-A552-5E8D139A5B85}" presName="hierRoot1" presStyleCnt="0"/>
      <dgm:spPr/>
    </dgm:pt>
    <dgm:pt modelId="{268BB1F1-0D11-44A0-BBC0-7FDE34105E48}" type="pres">
      <dgm:prSet presAssocID="{B286BAFE-D515-483E-A552-5E8D139A5B85}" presName="composite" presStyleCnt="0"/>
      <dgm:spPr/>
    </dgm:pt>
    <dgm:pt modelId="{38BA3090-AB63-477E-BA9F-3031D6D05463}" type="pres">
      <dgm:prSet presAssocID="{B286BAFE-D515-483E-A552-5E8D139A5B85}" presName="background" presStyleLbl="node0" presStyleIdx="0" presStyleCnt="1"/>
      <dgm:spPr/>
    </dgm:pt>
    <dgm:pt modelId="{13DB731F-D40E-4074-A7DE-AE1E0F9F553B}" type="pres">
      <dgm:prSet presAssocID="{B286BAFE-D515-483E-A552-5E8D139A5B85}" presName="text" presStyleLbl="fgAcc0" presStyleIdx="0" presStyleCnt="1" custScaleX="110846">
        <dgm:presLayoutVars>
          <dgm:chPref val="3"/>
        </dgm:presLayoutVars>
      </dgm:prSet>
      <dgm:spPr/>
    </dgm:pt>
    <dgm:pt modelId="{AE0E8B00-3FD5-4CEF-B225-74FACFBBA087}" type="pres">
      <dgm:prSet presAssocID="{B286BAFE-D515-483E-A552-5E8D139A5B85}" presName="hierChild2" presStyleCnt="0"/>
      <dgm:spPr/>
    </dgm:pt>
    <dgm:pt modelId="{9F249417-D8F4-44BC-892E-92E85C86FF43}" type="pres">
      <dgm:prSet presAssocID="{295E812B-A609-4853-A85D-5E7D91C7CF5B}" presName="Name10" presStyleLbl="parChTrans1D2" presStyleIdx="0" presStyleCnt="2"/>
      <dgm:spPr/>
    </dgm:pt>
    <dgm:pt modelId="{8AF16B75-CD21-46A1-95B4-73BF12F16005}" type="pres">
      <dgm:prSet presAssocID="{91F5E93C-F1D8-4DCD-B9CC-DEBD987C2A88}" presName="hierRoot2" presStyleCnt="0"/>
      <dgm:spPr/>
    </dgm:pt>
    <dgm:pt modelId="{B1AEC580-E1FD-4F31-8D36-E776C2B2E9FC}" type="pres">
      <dgm:prSet presAssocID="{91F5E93C-F1D8-4DCD-B9CC-DEBD987C2A88}" presName="composite2" presStyleCnt="0"/>
      <dgm:spPr/>
    </dgm:pt>
    <dgm:pt modelId="{62AF8CDE-814C-452B-AAF7-1566054CB073}" type="pres">
      <dgm:prSet presAssocID="{91F5E93C-F1D8-4DCD-B9CC-DEBD987C2A88}" presName="background2" presStyleLbl="node2" presStyleIdx="0" presStyleCnt="2"/>
      <dgm:spPr/>
    </dgm:pt>
    <dgm:pt modelId="{972C5903-3AA5-40BB-84A0-BC01F6E2468A}" type="pres">
      <dgm:prSet presAssocID="{91F5E93C-F1D8-4DCD-B9CC-DEBD987C2A88}" presName="text2" presStyleLbl="fgAcc2" presStyleIdx="0" presStyleCnt="2" custScaleX="123679" custScaleY="118994">
        <dgm:presLayoutVars>
          <dgm:chPref val="3"/>
        </dgm:presLayoutVars>
      </dgm:prSet>
      <dgm:spPr/>
    </dgm:pt>
    <dgm:pt modelId="{BB0BF3C9-D6E7-47E0-9E8E-239DD360F9D0}" type="pres">
      <dgm:prSet presAssocID="{91F5E93C-F1D8-4DCD-B9CC-DEBD987C2A88}" presName="hierChild3" presStyleCnt="0"/>
      <dgm:spPr/>
    </dgm:pt>
    <dgm:pt modelId="{9C7CBD71-9840-4DC5-B4AD-99E90A3DBDA0}" type="pres">
      <dgm:prSet presAssocID="{30FE33BC-F92F-4F5C-99FE-C59EB14BBFF3}" presName="Name10" presStyleLbl="parChTrans1D2" presStyleIdx="1" presStyleCnt="2"/>
      <dgm:spPr/>
    </dgm:pt>
    <dgm:pt modelId="{66FB6C3C-490F-47E5-B6B0-C75F883EB021}" type="pres">
      <dgm:prSet presAssocID="{E4898FB5-1534-463B-8B36-23BCA2788777}" presName="hierRoot2" presStyleCnt="0"/>
      <dgm:spPr/>
    </dgm:pt>
    <dgm:pt modelId="{292965B0-28E3-44B9-8D5A-F034204A89B8}" type="pres">
      <dgm:prSet presAssocID="{E4898FB5-1534-463B-8B36-23BCA2788777}" presName="composite2" presStyleCnt="0"/>
      <dgm:spPr/>
    </dgm:pt>
    <dgm:pt modelId="{9E9A05B0-713D-4973-92EA-DDD430F3340C}" type="pres">
      <dgm:prSet presAssocID="{E4898FB5-1534-463B-8B36-23BCA2788777}" presName="background2" presStyleLbl="node2" presStyleIdx="1" presStyleCnt="2"/>
      <dgm:spPr/>
    </dgm:pt>
    <dgm:pt modelId="{7E8C6E50-78F6-4857-93FC-810EE539B205}" type="pres">
      <dgm:prSet presAssocID="{E4898FB5-1534-463B-8B36-23BCA2788777}" presName="text2" presStyleLbl="fgAcc2" presStyleIdx="1" presStyleCnt="2" custScaleX="130753" custScaleY="127891">
        <dgm:presLayoutVars>
          <dgm:chPref val="3"/>
        </dgm:presLayoutVars>
      </dgm:prSet>
      <dgm:spPr/>
    </dgm:pt>
    <dgm:pt modelId="{AF6BE5C9-F8CF-4BF8-98AE-C88FF01C4EA0}" type="pres">
      <dgm:prSet presAssocID="{E4898FB5-1534-463B-8B36-23BCA2788777}" presName="hierChild3" presStyleCnt="0"/>
      <dgm:spPr/>
    </dgm:pt>
  </dgm:ptLst>
  <dgm:cxnLst>
    <dgm:cxn modelId="{7200CBA6-486B-45F2-A98B-D0E7C3F66687}" type="presOf" srcId="{30FE33BC-F92F-4F5C-99FE-C59EB14BBFF3}" destId="{9C7CBD71-9840-4DC5-B4AD-99E90A3DBDA0}" srcOrd="0" destOrd="0" presId="urn:microsoft.com/office/officeart/2005/8/layout/hierarchy1"/>
    <dgm:cxn modelId="{66DDE869-B19E-4B6B-B49A-865B4DC899C6}" type="presOf" srcId="{91F5E93C-F1D8-4DCD-B9CC-DEBD987C2A88}" destId="{972C5903-3AA5-40BB-84A0-BC01F6E2468A}" srcOrd="0" destOrd="0" presId="urn:microsoft.com/office/officeart/2005/8/layout/hierarchy1"/>
    <dgm:cxn modelId="{044CBD4B-6663-4FBF-A395-09B004E7B881}" srcId="{8A1885A2-E341-40C5-AB2B-AB223DCC7B85}" destId="{B286BAFE-D515-483E-A552-5E8D139A5B85}" srcOrd="0" destOrd="0" parTransId="{45C2C9F7-8507-4EC0-B2CB-741D6A3D1EB7}" sibTransId="{340B86BE-31FB-45C3-AE03-14E8331166BF}"/>
    <dgm:cxn modelId="{FB8A3D5F-C12B-47CF-A3C9-EF7E221A3588}" srcId="{B286BAFE-D515-483E-A552-5E8D139A5B85}" destId="{E4898FB5-1534-463B-8B36-23BCA2788777}" srcOrd="1" destOrd="0" parTransId="{30FE33BC-F92F-4F5C-99FE-C59EB14BBFF3}" sibTransId="{C3078830-7EB2-4293-8612-169231C10BFA}"/>
    <dgm:cxn modelId="{EABA5F64-7118-47A3-8D56-AE2913BAE971}" type="presOf" srcId="{295E812B-A609-4853-A85D-5E7D91C7CF5B}" destId="{9F249417-D8F4-44BC-892E-92E85C86FF43}" srcOrd="0" destOrd="0" presId="urn:microsoft.com/office/officeart/2005/8/layout/hierarchy1"/>
    <dgm:cxn modelId="{1F3382D1-1855-42D9-9E09-39FB256CEEE1}" type="presOf" srcId="{E4898FB5-1534-463B-8B36-23BCA2788777}" destId="{7E8C6E50-78F6-4857-93FC-810EE539B205}" srcOrd="0" destOrd="0" presId="urn:microsoft.com/office/officeart/2005/8/layout/hierarchy1"/>
    <dgm:cxn modelId="{B8076484-A3E8-446F-B7F8-CCB7C1C00C0D}" srcId="{B286BAFE-D515-483E-A552-5E8D139A5B85}" destId="{91F5E93C-F1D8-4DCD-B9CC-DEBD987C2A88}" srcOrd="0" destOrd="0" parTransId="{295E812B-A609-4853-A85D-5E7D91C7CF5B}" sibTransId="{3B676A86-0C98-4C6C-8867-0192F9A0B518}"/>
    <dgm:cxn modelId="{18D647F6-34F9-4025-8AC3-4173D26261BD}" type="presOf" srcId="{B286BAFE-D515-483E-A552-5E8D139A5B85}" destId="{13DB731F-D40E-4074-A7DE-AE1E0F9F553B}" srcOrd="0" destOrd="0" presId="urn:microsoft.com/office/officeart/2005/8/layout/hierarchy1"/>
    <dgm:cxn modelId="{0DFFE3B3-45B8-4E08-84BA-588A39A58F4A}" type="presOf" srcId="{8A1885A2-E341-40C5-AB2B-AB223DCC7B85}" destId="{9FEDAEFC-DE78-4ABB-885D-6E3AA230C114}" srcOrd="0" destOrd="0" presId="urn:microsoft.com/office/officeart/2005/8/layout/hierarchy1"/>
    <dgm:cxn modelId="{CBCE9C8C-DB40-4C6B-B280-FDD5867C0E47}" type="presParOf" srcId="{9FEDAEFC-DE78-4ABB-885D-6E3AA230C114}" destId="{E1426E79-7B7C-4981-ACAB-6AB6BBCEF435}" srcOrd="0" destOrd="0" presId="urn:microsoft.com/office/officeart/2005/8/layout/hierarchy1"/>
    <dgm:cxn modelId="{8972A60B-4627-4CD3-8856-187CABE12FB8}" type="presParOf" srcId="{E1426E79-7B7C-4981-ACAB-6AB6BBCEF435}" destId="{268BB1F1-0D11-44A0-BBC0-7FDE34105E48}" srcOrd="0" destOrd="0" presId="urn:microsoft.com/office/officeart/2005/8/layout/hierarchy1"/>
    <dgm:cxn modelId="{AA98F2A3-1240-4125-B50D-B78971ECEC8D}" type="presParOf" srcId="{268BB1F1-0D11-44A0-BBC0-7FDE34105E48}" destId="{38BA3090-AB63-477E-BA9F-3031D6D05463}" srcOrd="0" destOrd="0" presId="urn:microsoft.com/office/officeart/2005/8/layout/hierarchy1"/>
    <dgm:cxn modelId="{E68900F2-8C9F-484A-BE4C-91E5795B193B}" type="presParOf" srcId="{268BB1F1-0D11-44A0-BBC0-7FDE34105E48}" destId="{13DB731F-D40E-4074-A7DE-AE1E0F9F553B}" srcOrd="1" destOrd="0" presId="urn:microsoft.com/office/officeart/2005/8/layout/hierarchy1"/>
    <dgm:cxn modelId="{1D66BEEB-3D45-419A-88DB-B0C10CFD0E27}" type="presParOf" srcId="{E1426E79-7B7C-4981-ACAB-6AB6BBCEF435}" destId="{AE0E8B00-3FD5-4CEF-B225-74FACFBBA087}" srcOrd="1" destOrd="0" presId="urn:microsoft.com/office/officeart/2005/8/layout/hierarchy1"/>
    <dgm:cxn modelId="{F64A3EF8-6445-4F37-A8D6-7B59D778326F}" type="presParOf" srcId="{AE0E8B00-3FD5-4CEF-B225-74FACFBBA087}" destId="{9F249417-D8F4-44BC-892E-92E85C86FF43}" srcOrd="0" destOrd="0" presId="urn:microsoft.com/office/officeart/2005/8/layout/hierarchy1"/>
    <dgm:cxn modelId="{A3E3C7DD-3FC4-4FE3-B70C-C2B6990CE6BC}" type="presParOf" srcId="{AE0E8B00-3FD5-4CEF-B225-74FACFBBA087}" destId="{8AF16B75-CD21-46A1-95B4-73BF12F16005}" srcOrd="1" destOrd="0" presId="urn:microsoft.com/office/officeart/2005/8/layout/hierarchy1"/>
    <dgm:cxn modelId="{273957BF-7327-4FA0-A625-AC9B85F4362D}" type="presParOf" srcId="{8AF16B75-CD21-46A1-95B4-73BF12F16005}" destId="{B1AEC580-E1FD-4F31-8D36-E776C2B2E9FC}" srcOrd="0" destOrd="0" presId="urn:microsoft.com/office/officeart/2005/8/layout/hierarchy1"/>
    <dgm:cxn modelId="{CA0C3210-43FB-4E0B-AA67-FA3D984549B8}" type="presParOf" srcId="{B1AEC580-E1FD-4F31-8D36-E776C2B2E9FC}" destId="{62AF8CDE-814C-452B-AAF7-1566054CB073}" srcOrd="0" destOrd="0" presId="urn:microsoft.com/office/officeart/2005/8/layout/hierarchy1"/>
    <dgm:cxn modelId="{88D918AE-16E1-4F51-AFE6-2DA56D430F62}" type="presParOf" srcId="{B1AEC580-E1FD-4F31-8D36-E776C2B2E9FC}" destId="{972C5903-3AA5-40BB-84A0-BC01F6E2468A}" srcOrd="1" destOrd="0" presId="urn:microsoft.com/office/officeart/2005/8/layout/hierarchy1"/>
    <dgm:cxn modelId="{ECA4A416-C434-4E04-BF22-DA5124D07EEE}" type="presParOf" srcId="{8AF16B75-CD21-46A1-95B4-73BF12F16005}" destId="{BB0BF3C9-D6E7-47E0-9E8E-239DD360F9D0}" srcOrd="1" destOrd="0" presId="urn:microsoft.com/office/officeart/2005/8/layout/hierarchy1"/>
    <dgm:cxn modelId="{9A8389FE-02E4-451E-B2DB-C94437020C1D}" type="presParOf" srcId="{AE0E8B00-3FD5-4CEF-B225-74FACFBBA087}" destId="{9C7CBD71-9840-4DC5-B4AD-99E90A3DBDA0}" srcOrd="2" destOrd="0" presId="urn:microsoft.com/office/officeart/2005/8/layout/hierarchy1"/>
    <dgm:cxn modelId="{FE87C37B-1812-4E13-96C0-C66A4F686DC2}" type="presParOf" srcId="{AE0E8B00-3FD5-4CEF-B225-74FACFBBA087}" destId="{66FB6C3C-490F-47E5-B6B0-C75F883EB021}" srcOrd="3" destOrd="0" presId="urn:microsoft.com/office/officeart/2005/8/layout/hierarchy1"/>
    <dgm:cxn modelId="{FABC8E3E-FD1C-4B88-AA60-8A0B2A185F03}" type="presParOf" srcId="{66FB6C3C-490F-47E5-B6B0-C75F883EB021}" destId="{292965B0-28E3-44B9-8D5A-F034204A89B8}" srcOrd="0" destOrd="0" presId="urn:microsoft.com/office/officeart/2005/8/layout/hierarchy1"/>
    <dgm:cxn modelId="{DB26BB9A-04FE-4EE7-80CC-0BB050EAF8D1}" type="presParOf" srcId="{292965B0-28E3-44B9-8D5A-F034204A89B8}" destId="{9E9A05B0-713D-4973-92EA-DDD430F3340C}" srcOrd="0" destOrd="0" presId="urn:microsoft.com/office/officeart/2005/8/layout/hierarchy1"/>
    <dgm:cxn modelId="{4EBBC13A-607A-43CC-9BE7-F9B07E2EA9E7}" type="presParOf" srcId="{292965B0-28E3-44B9-8D5A-F034204A89B8}" destId="{7E8C6E50-78F6-4857-93FC-810EE539B205}" srcOrd="1" destOrd="0" presId="urn:microsoft.com/office/officeart/2005/8/layout/hierarchy1"/>
    <dgm:cxn modelId="{F65CDC98-721F-4CD5-B9ED-48673562970B}" type="presParOf" srcId="{66FB6C3C-490F-47E5-B6B0-C75F883EB021}" destId="{AF6BE5C9-F8CF-4BF8-98AE-C88FF01C4EA0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7CBD71-9840-4DC5-B4AD-99E90A3DBDA0}">
      <dsp:nvSpPr>
        <dsp:cNvPr id="0" name=""/>
        <dsp:cNvSpPr/>
      </dsp:nvSpPr>
      <dsp:spPr>
        <a:xfrm>
          <a:off x="4084590" y="2452806"/>
          <a:ext cx="2151945" cy="8579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84647"/>
              </a:lnTo>
              <a:lnTo>
                <a:pt x="2151945" y="584647"/>
              </a:lnTo>
              <a:lnTo>
                <a:pt x="2151945" y="85791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249417-D8F4-44BC-892E-92E85C86FF43}">
      <dsp:nvSpPr>
        <dsp:cNvPr id="0" name=""/>
        <dsp:cNvSpPr/>
      </dsp:nvSpPr>
      <dsp:spPr>
        <a:xfrm>
          <a:off x="1828307" y="2452806"/>
          <a:ext cx="2256282" cy="857919"/>
        </a:xfrm>
        <a:custGeom>
          <a:avLst/>
          <a:gdLst/>
          <a:ahLst/>
          <a:cxnLst/>
          <a:rect l="0" t="0" r="0" b="0"/>
          <a:pathLst>
            <a:path>
              <a:moveTo>
                <a:pt x="2256282" y="0"/>
              </a:moveTo>
              <a:lnTo>
                <a:pt x="2256282" y="584647"/>
              </a:lnTo>
              <a:lnTo>
                <a:pt x="0" y="584647"/>
              </a:lnTo>
              <a:lnTo>
                <a:pt x="0" y="85791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BA3090-AB63-477E-BA9F-3031D6D05463}">
      <dsp:nvSpPr>
        <dsp:cNvPr id="0" name=""/>
        <dsp:cNvSpPr/>
      </dsp:nvSpPr>
      <dsp:spPr>
        <a:xfrm>
          <a:off x="2449685" y="579641"/>
          <a:ext cx="3269809" cy="18731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3DB731F-D40E-4074-A7DE-AE1E0F9F553B}">
      <dsp:nvSpPr>
        <dsp:cNvPr id="0" name=""/>
        <dsp:cNvSpPr/>
      </dsp:nvSpPr>
      <dsp:spPr>
        <a:xfrm>
          <a:off x="2777448" y="891015"/>
          <a:ext cx="3269809" cy="187316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kern="1200" dirty="0"/>
            <a:t>Articles</a:t>
          </a:r>
          <a:endParaRPr lang="ru-RU" sz="3600" b="1" kern="1200" dirty="0"/>
        </a:p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/>
            <a:t>(</a:t>
          </a:r>
          <a:r>
            <a:rPr lang="ru-RU" sz="3000" kern="1200" dirty="0"/>
            <a:t>артикли)</a:t>
          </a:r>
        </a:p>
      </dsp:txBody>
      <dsp:txXfrm>
        <a:off x="2777448" y="891015"/>
        <a:ext cx="3269809" cy="1873165"/>
      </dsp:txXfrm>
    </dsp:sp>
    <dsp:sp modelId="{62AF8CDE-814C-452B-AAF7-1566054CB073}">
      <dsp:nvSpPr>
        <dsp:cNvPr id="0" name=""/>
        <dsp:cNvSpPr/>
      </dsp:nvSpPr>
      <dsp:spPr>
        <a:xfrm>
          <a:off x="4125" y="3310726"/>
          <a:ext cx="3648365" cy="222895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72C5903-3AA5-40BB-84A0-BC01F6E2468A}">
      <dsp:nvSpPr>
        <dsp:cNvPr id="0" name=""/>
        <dsp:cNvSpPr/>
      </dsp:nvSpPr>
      <dsp:spPr>
        <a:xfrm>
          <a:off x="331887" y="3622100"/>
          <a:ext cx="3648365" cy="22289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200" b="1" kern="1200" dirty="0"/>
        </a:p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200" b="1" kern="1200" dirty="0"/>
        </a:p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200" b="1" kern="1200" dirty="0"/>
        </a:p>
        <a:p>
          <a:pPr marL="0" lvl="0" indent="0" algn="ctr" defTabSz="1422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endParaRPr lang="en-US" sz="2400" b="1" kern="1200" dirty="0">
            <a:solidFill>
              <a:srgbClr val="FF0000"/>
            </a:solidFill>
          </a:endParaRPr>
        </a:p>
        <a:p>
          <a:pPr marL="0" lvl="0" indent="0" algn="ctr" defTabSz="1422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3000" b="1" kern="1200" dirty="0">
              <a:solidFill>
                <a:srgbClr val="00B0F0"/>
              </a:solidFill>
            </a:rPr>
            <a:t>Definite</a:t>
          </a:r>
        </a:p>
        <a:p>
          <a:pPr marL="0" lvl="0" indent="0" algn="ctr" defTabSz="1422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3000" b="0" kern="1200" dirty="0">
              <a:solidFill>
                <a:srgbClr val="00B0F0"/>
              </a:solidFill>
            </a:rPr>
            <a:t>определенный</a:t>
          </a:r>
          <a:endParaRPr lang="en-US" sz="3000" b="0" kern="1200" dirty="0">
            <a:solidFill>
              <a:srgbClr val="00B0F0"/>
            </a:solidFill>
          </a:endParaRPr>
        </a:p>
        <a:p>
          <a:pPr marL="0" lvl="0" indent="0" algn="ctr" defTabSz="1422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endParaRPr lang="en-US" sz="3000" kern="1200" dirty="0"/>
        </a:p>
        <a:p>
          <a:pPr marL="0" lvl="0" indent="0" algn="ctr" defTabSz="1422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3000" b="1" kern="1200" dirty="0">
              <a:solidFill>
                <a:srgbClr val="FF0000"/>
              </a:solidFill>
            </a:rPr>
            <a:t>The</a:t>
          </a:r>
        </a:p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200" kern="1200" dirty="0"/>
        </a:p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200" kern="1200" dirty="0"/>
        </a:p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3200" kern="1200" dirty="0"/>
        </a:p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3200" kern="1200" dirty="0"/>
        </a:p>
      </dsp:txBody>
      <dsp:txXfrm>
        <a:off x="331887" y="3622100"/>
        <a:ext cx="3648365" cy="2228954"/>
      </dsp:txXfrm>
    </dsp:sp>
    <dsp:sp modelId="{9E9A05B0-713D-4973-92EA-DDD430F3340C}">
      <dsp:nvSpPr>
        <dsp:cNvPr id="0" name=""/>
        <dsp:cNvSpPr/>
      </dsp:nvSpPr>
      <dsp:spPr>
        <a:xfrm>
          <a:off x="4308016" y="3310726"/>
          <a:ext cx="3857039" cy="239560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8C6E50-78F6-4857-93FC-810EE539B205}">
      <dsp:nvSpPr>
        <dsp:cNvPr id="0" name=""/>
        <dsp:cNvSpPr/>
      </dsp:nvSpPr>
      <dsp:spPr>
        <a:xfrm>
          <a:off x="4635779" y="3622100"/>
          <a:ext cx="3857039" cy="239560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3000" b="1" kern="1200" dirty="0">
              <a:solidFill>
                <a:srgbClr val="00B0F0"/>
              </a:solidFill>
            </a:rPr>
            <a:t>Indefinite</a:t>
          </a:r>
        </a:p>
        <a:p>
          <a:pPr marL="0" lvl="0" indent="0" algn="ctr" defTabSz="1333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3000" kern="1200" dirty="0">
              <a:solidFill>
                <a:srgbClr val="00B0F0"/>
              </a:solidFill>
            </a:rPr>
            <a:t>неопределенный</a:t>
          </a:r>
        </a:p>
        <a:p>
          <a:pPr marL="0" lvl="0" indent="0" algn="ctr" defTabSz="1333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endParaRPr lang="en-US" sz="3000" kern="1200" dirty="0">
            <a:solidFill>
              <a:srgbClr val="00B050"/>
            </a:solidFill>
          </a:endParaRPr>
        </a:p>
        <a:p>
          <a:pPr marL="0" lvl="0" indent="0" algn="ctr" defTabSz="1333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3000" b="1" kern="1200" dirty="0">
              <a:solidFill>
                <a:srgbClr val="FF0000"/>
              </a:solidFill>
            </a:rPr>
            <a:t>A / an</a:t>
          </a:r>
        </a:p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800" kern="1200" dirty="0"/>
        </a:p>
      </dsp:txBody>
      <dsp:txXfrm>
        <a:off x="4635779" y="3622100"/>
        <a:ext cx="3857039" cy="239560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415E7D-E8BC-4674-A418-FD3AF92B3EFC}" type="datetimeFigureOut">
              <a:rPr lang="ru-RU" smtClean="0"/>
              <a:pPr/>
              <a:t>17.10.2016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BF1F52-C047-461B-8A61-EA17B698312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BF1F52-C047-461B-8A61-EA17B6983129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BF1F52-C047-461B-8A61-EA17B6983129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BF1F52-C047-461B-8A61-EA17B6983129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BF1F52-C047-461B-8A61-EA17B6983129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17.10.2016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7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notesSlide" Target="../notesSlides/notesSlide2.xml"/><Relationship Id="rId7" Type="http://schemas.openxmlformats.org/officeDocument/2006/relationships/diagramColors" Target="../diagrams/colors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7000" b="1" dirty="0">
                <a:cs typeface="Aharoni" pitchFamily="2" charset="-79"/>
              </a:rPr>
              <a:t>ARTICLES</a:t>
            </a:r>
            <a:endParaRPr lang="ru-RU" sz="7000" b="1" dirty="0">
              <a:cs typeface="Aharoni" pitchFamily="2" charset="-79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5500" dirty="0">
                <a:latin typeface="Arial Black" pitchFamily="34" charset="0"/>
                <a:cs typeface="Aharoni" pitchFamily="2" charset="-79"/>
              </a:rPr>
              <a:t>АРТИКЛИ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000" b="1" dirty="0"/>
              <a:t>Употребление определенного артикля «</a:t>
            </a:r>
            <a:r>
              <a:rPr lang="en-US" sz="3000" b="1" dirty="0"/>
              <a:t>the</a:t>
            </a:r>
            <a:r>
              <a:rPr lang="ru-RU" sz="3000" b="1" dirty="0"/>
              <a:t>» с неисчисляемыми существительными:</a:t>
            </a:r>
            <a:endParaRPr lang="ru-RU" sz="3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600200"/>
            <a:ext cx="8820472" cy="4853136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2800" dirty="0"/>
              <a:t>Когда речь идет об определенном количестве</a:t>
            </a:r>
          </a:p>
          <a:p>
            <a:pPr>
              <a:buNone/>
            </a:pPr>
            <a:r>
              <a:rPr lang="ru-RU" sz="2800" dirty="0"/>
              <a:t>данного вещества:</a:t>
            </a:r>
          </a:p>
          <a:p>
            <a:pPr>
              <a:buFontTx/>
              <a:buChar char="-"/>
            </a:pPr>
            <a:r>
              <a:rPr lang="ru-RU" sz="2800" dirty="0"/>
              <a:t>количество вещества ясно по контексту</a:t>
            </a:r>
          </a:p>
          <a:p>
            <a:pPr>
              <a:buNone/>
            </a:pPr>
            <a:r>
              <a:rPr lang="en-US" sz="2800" dirty="0">
                <a:solidFill>
                  <a:srgbClr val="00B050"/>
                </a:solidFill>
              </a:rPr>
              <a:t>Bring the milk from the kitchen.</a:t>
            </a:r>
            <a:endParaRPr lang="ru-RU" sz="2800" dirty="0">
              <a:solidFill>
                <a:srgbClr val="00B050"/>
              </a:solidFill>
            </a:endParaRPr>
          </a:p>
          <a:p>
            <a:pPr>
              <a:buFontTx/>
              <a:buChar char="-"/>
            </a:pPr>
            <a:r>
              <a:rPr lang="ru-RU" sz="2800" dirty="0"/>
              <a:t>это количество, названное ранее, упоминается снова</a:t>
            </a:r>
            <a:r>
              <a:rPr lang="en-US" sz="2800" dirty="0"/>
              <a:t>.</a:t>
            </a:r>
          </a:p>
          <a:p>
            <a:pPr>
              <a:buNone/>
            </a:pPr>
            <a:r>
              <a:rPr lang="en-US" sz="2800" dirty="0">
                <a:solidFill>
                  <a:srgbClr val="00B050"/>
                </a:solidFill>
              </a:rPr>
              <a:t>The waiter brought me some tea and some milk. I drank the </a:t>
            </a:r>
          </a:p>
          <a:p>
            <a:pPr>
              <a:buNone/>
            </a:pPr>
            <a:r>
              <a:rPr lang="en-US" sz="2800" dirty="0">
                <a:solidFill>
                  <a:srgbClr val="00B050"/>
                </a:solidFill>
              </a:rPr>
              <a:t>tea but did not drink the milk.</a:t>
            </a:r>
            <a:endParaRPr lang="ru-RU" sz="2800" dirty="0">
              <a:solidFill>
                <a:srgbClr val="00B050"/>
              </a:solidFill>
            </a:endParaRPr>
          </a:p>
          <a:p>
            <a:pPr>
              <a:buFontTx/>
              <a:buChar char="-"/>
            </a:pPr>
            <a:r>
              <a:rPr lang="ru-RU" sz="2800" dirty="0"/>
              <a:t>Перед названием вещества имеется определение, выделяющее его из всего  вещества данного рода.</a:t>
            </a:r>
            <a:endParaRPr lang="en-US" sz="2800" dirty="0"/>
          </a:p>
          <a:p>
            <a:pPr>
              <a:buNone/>
            </a:pPr>
            <a:r>
              <a:rPr lang="en-US" sz="2800" dirty="0">
                <a:solidFill>
                  <a:srgbClr val="00B050"/>
                </a:solidFill>
              </a:rPr>
              <a:t>The ore discovered by the expedition is of high quality.</a:t>
            </a:r>
            <a:endParaRPr lang="ru-RU" sz="2800" dirty="0">
              <a:solidFill>
                <a:srgbClr val="00B050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ru-RU" sz="3000" b="1" dirty="0"/>
              <a:t>Другие случаи использования артиклей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54461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>
                <a:solidFill>
                  <a:srgbClr val="FF0000"/>
                </a:solidFill>
              </a:rPr>
              <a:t>Это следует запомнить!</a:t>
            </a:r>
          </a:p>
          <a:p>
            <a:pPr>
              <a:buNone/>
            </a:pPr>
            <a:r>
              <a:rPr lang="en-US" b="1" dirty="0"/>
              <a:t>THE</a:t>
            </a:r>
            <a:endParaRPr lang="ru-RU" b="1" dirty="0"/>
          </a:p>
          <a:p>
            <a:pPr>
              <a:buNone/>
            </a:pPr>
            <a:r>
              <a:rPr lang="en-US" sz="2500" dirty="0">
                <a:solidFill>
                  <a:srgbClr val="0070C0"/>
                </a:solidFill>
              </a:rPr>
              <a:t>the</a:t>
            </a:r>
            <a:r>
              <a:rPr lang="en-US" sz="2500" dirty="0"/>
              <a:t> environment</a:t>
            </a:r>
            <a:r>
              <a:rPr lang="ru-RU" sz="2500" dirty="0"/>
              <a:t> – окружающая среда </a:t>
            </a:r>
            <a:r>
              <a:rPr lang="en-US" sz="2500" dirty="0">
                <a:solidFill>
                  <a:srgbClr val="0070C0"/>
                </a:solidFill>
              </a:rPr>
              <a:t>the</a:t>
            </a:r>
            <a:r>
              <a:rPr lang="en-US" sz="2500" dirty="0"/>
              <a:t> sea</a:t>
            </a:r>
            <a:r>
              <a:rPr lang="ru-RU" sz="2500" dirty="0"/>
              <a:t> – море</a:t>
            </a:r>
            <a:endParaRPr lang="en-US" sz="2500" dirty="0"/>
          </a:p>
          <a:p>
            <a:pPr>
              <a:buNone/>
            </a:pPr>
            <a:r>
              <a:rPr lang="en-US" sz="2500" dirty="0">
                <a:solidFill>
                  <a:srgbClr val="0070C0"/>
                </a:solidFill>
              </a:rPr>
              <a:t>the</a:t>
            </a:r>
            <a:r>
              <a:rPr lang="en-US" sz="2500" dirty="0"/>
              <a:t> country</a:t>
            </a:r>
            <a:r>
              <a:rPr lang="ru-RU" sz="2500" dirty="0"/>
              <a:t> – сельская местность          </a:t>
            </a:r>
            <a:r>
              <a:rPr lang="en-US" sz="2500" dirty="0">
                <a:solidFill>
                  <a:srgbClr val="0070C0"/>
                </a:solidFill>
              </a:rPr>
              <a:t>the</a:t>
            </a:r>
            <a:r>
              <a:rPr lang="en-US" sz="2500" dirty="0"/>
              <a:t> ground</a:t>
            </a:r>
            <a:r>
              <a:rPr lang="ru-RU" sz="2500" dirty="0"/>
              <a:t> – земля</a:t>
            </a:r>
            <a:endParaRPr lang="en-US" sz="2500" b="1" dirty="0"/>
          </a:p>
          <a:p>
            <a:pPr>
              <a:buNone/>
            </a:pPr>
            <a:r>
              <a:rPr lang="en-US" sz="2500" dirty="0">
                <a:solidFill>
                  <a:srgbClr val="0070C0"/>
                </a:solidFill>
              </a:rPr>
              <a:t>the</a:t>
            </a:r>
            <a:r>
              <a:rPr lang="en-US" sz="2500" dirty="0"/>
              <a:t> sky – </a:t>
            </a:r>
            <a:r>
              <a:rPr lang="ru-RU" sz="2500" dirty="0"/>
              <a:t>небо                                        </a:t>
            </a:r>
            <a:r>
              <a:rPr lang="en-US" sz="2500" dirty="0">
                <a:solidFill>
                  <a:srgbClr val="0070C0"/>
                </a:solidFill>
              </a:rPr>
              <a:t>the</a:t>
            </a:r>
            <a:r>
              <a:rPr lang="en-US" sz="2500" dirty="0"/>
              <a:t> same</a:t>
            </a:r>
            <a:r>
              <a:rPr lang="ru-RU" sz="2500" dirty="0"/>
              <a:t> – тот же</a:t>
            </a:r>
            <a:r>
              <a:rPr lang="en-US" sz="2500" dirty="0"/>
              <a:t> </a:t>
            </a:r>
            <a:r>
              <a:rPr lang="ru-RU" sz="2500" dirty="0"/>
              <a:t>самый                 </a:t>
            </a:r>
          </a:p>
          <a:p>
            <a:pPr>
              <a:buNone/>
            </a:pPr>
            <a:r>
              <a:rPr lang="ru-RU" sz="2500" dirty="0"/>
              <a:t> </a:t>
            </a:r>
            <a:r>
              <a:rPr lang="en-US" sz="2500" dirty="0">
                <a:solidFill>
                  <a:srgbClr val="0070C0"/>
                </a:solidFill>
              </a:rPr>
              <a:t>the</a:t>
            </a:r>
            <a:r>
              <a:rPr lang="en-US" sz="2500" dirty="0"/>
              <a:t> theatre –  </a:t>
            </a:r>
            <a:r>
              <a:rPr lang="ru-RU" sz="2500" dirty="0"/>
              <a:t>театр</a:t>
            </a:r>
            <a:r>
              <a:rPr lang="en-US" sz="2500" dirty="0"/>
              <a:t>                              </a:t>
            </a:r>
            <a:r>
              <a:rPr lang="en-US" sz="2500" dirty="0">
                <a:solidFill>
                  <a:srgbClr val="0070C0"/>
                </a:solidFill>
              </a:rPr>
              <a:t>the</a:t>
            </a:r>
            <a:r>
              <a:rPr lang="en-US" sz="2500" dirty="0"/>
              <a:t> cinema</a:t>
            </a:r>
            <a:r>
              <a:rPr lang="ru-RU" sz="2500" dirty="0"/>
              <a:t> – кино</a:t>
            </a:r>
            <a:r>
              <a:rPr lang="en-US" sz="2500" dirty="0"/>
              <a:t> </a:t>
            </a:r>
            <a:endParaRPr lang="ru-RU" sz="2500" dirty="0"/>
          </a:p>
          <a:p>
            <a:pPr>
              <a:buNone/>
            </a:pPr>
            <a:r>
              <a:rPr lang="en-US" sz="2500" dirty="0">
                <a:solidFill>
                  <a:srgbClr val="0070C0"/>
                </a:solidFill>
              </a:rPr>
              <a:t>the</a:t>
            </a:r>
            <a:r>
              <a:rPr lang="en-US" sz="2500" dirty="0"/>
              <a:t> radio</a:t>
            </a:r>
            <a:r>
              <a:rPr lang="ru-RU" sz="2500" dirty="0"/>
              <a:t> –     радио</a:t>
            </a:r>
            <a:r>
              <a:rPr lang="en-US" sz="2500" dirty="0"/>
              <a:t>, </a:t>
            </a:r>
            <a:r>
              <a:rPr lang="ru-RU" sz="2500" dirty="0"/>
              <a:t>          </a:t>
            </a:r>
            <a:r>
              <a:rPr lang="ru-RU" sz="2500" dirty="0">
                <a:solidFill>
                  <a:srgbClr val="0070C0"/>
                </a:solidFill>
              </a:rPr>
              <a:t>но</a:t>
            </a:r>
            <a:r>
              <a:rPr lang="ru-RU" sz="2500" dirty="0"/>
              <a:t>        </a:t>
            </a:r>
            <a:r>
              <a:rPr lang="en-US" sz="2500" dirty="0"/>
              <a:t> </a:t>
            </a:r>
            <a:r>
              <a:rPr lang="ru-RU" sz="2500" dirty="0">
                <a:solidFill>
                  <a:srgbClr val="0070C0"/>
                </a:solidFill>
              </a:rPr>
              <a:t>__</a:t>
            </a:r>
            <a:r>
              <a:rPr lang="en-US" sz="2500" dirty="0"/>
              <a:t>television - </a:t>
            </a:r>
            <a:r>
              <a:rPr lang="ru-RU" sz="2500" dirty="0"/>
              <a:t>телевидение                                         </a:t>
            </a:r>
            <a:endParaRPr lang="en-US" sz="2500" dirty="0"/>
          </a:p>
          <a:p>
            <a:pPr>
              <a:buNone/>
            </a:pPr>
            <a:endParaRPr lang="en-US" sz="2500" dirty="0"/>
          </a:p>
          <a:p>
            <a:pPr>
              <a:buNone/>
            </a:pPr>
            <a:r>
              <a:rPr lang="en-US" sz="2500" dirty="0">
                <a:solidFill>
                  <a:srgbClr val="0070C0"/>
                </a:solidFill>
              </a:rPr>
              <a:t>__</a:t>
            </a:r>
            <a:r>
              <a:rPr lang="en-US" sz="2500" dirty="0"/>
              <a:t>space – </a:t>
            </a:r>
            <a:r>
              <a:rPr lang="ru-RU" sz="2500" dirty="0">
                <a:solidFill>
                  <a:srgbClr val="0070C0"/>
                </a:solidFill>
              </a:rPr>
              <a:t>космос         </a:t>
            </a:r>
            <a:r>
              <a:rPr lang="en-US" sz="2500" dirty="0"/>
              <a:t> </a:t>
            </a:r>
            <a:r>
              <a:rPr lang="ru-RU" sz="2500" dirty="0">
                <a:solidFill>
                  <a:srgbClr val="0070C0"/>
                </a:solidFill>
              </a:rPr>
              <a:t>но</a:t>
            </a:r>
            <a:r>
              <a:rPr lang="en-US" sz="2500" dirty="0"/>
              <a:t>   </a:t>
            </a:r>
            <a:r>
              <a:rPr lang="en-US" sz="2500" dirty="0">
                <a:solidFill>
                  <a:srgbClr val="0070C0"/>
                </a:solidFill>
              </a:rPr>
              <a:t>the</a:t>
            </a:r>
            <a:r>
              <a:rPr lang="en-US" sz="2500" dirty="0"/>
              <a:t>  space</a:t>
            </a:r>
            <a:r>
              <a:rPr lang="ru-RU" sz="2500" dirty="0"/>
              <a:t> – </a:t>
            </a:r>
            <a:r>
              <a:rPr lang="ru-RU" sz="2500" dirty="0">
                <a:solidFill>
                  <a:srgbClr val="0070C0"/>
                </a:solidFill>
              </a:rPr>
              <a:t>место</a:t>
            </a:r>
            <a:r>
              <a:rPr lang="en-US" sz="2500" dirty="0">
                <a:solidFill>
                  <a:srgbClr val="0070C0"/>
                </a:solidFill>
              </a:rPr>
              <a:t>, </a:t>
            </a:r>
            <a:r>
              <a:rPr lang="ru-RU" sz="2500" dirty="0">
                <a:solidFill>
                  <a:srgbClr val="0070C0"/>
                </a:solidFill>
              </a:rPr>
              <a:t>пространство</a:t>
            </a:r>
            <a:endParaRPr lang="en-US" sz="2500" dirty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US" sz="2500" dirty="0">
                <a:solidFill>
                  <a:srgbClr val="0070C0"/>
                </a:solidFill>
              </a:rPr>
              <a:t>There are millions of stars in space.</a:t>
            </a:r>
          </a:p>
          <a:p>
            <a:pPr>
              <a:buNone/>
            </a:pPr>
            <a:r>
              <a:rPr lang="en-US" sz="2500" dirty="0">
                <a:solidFill>
                  <a:srgbClr val="0070C0"/>
                </a:solidFill>
              </a:rPr>
              <a:t>I tried to park but the space was too small.</a:t>
            </a:r>
            <a:endParaRPr lang="ru-RU" sz="2500" dirty="0">
              <a:solidFill>
                <a:srgbClr val="0070C0"/>
              </a:solidFill>
            </a:endParaRPr>
          </a:p>
          <a:p>
            <a:pPr>
              <a:buNone/>
            </a:pPr>
            <a:endParaRPr lang="en-US" sz="2500" dirty="0"/>
          </a:p>
          <a:p>
            <a:pPr>
              <a:buNone/>
            </a:pPr>
            <a:endParaRPr lang="en-US" sz="2500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80728"/>
          </a:xfrm>
        </p:spPr>
        <p:txBody>
          <a:bodyPr>
            <a:normAutofit/>
          </a:bodyPr>
          <a:lstStyle/>
          <a:p>
            <a:r>
              <a:rPr lang="ru-RU" sz="3000" b="1" dirty="0"/>
              <a:t>Другие случаи использования артиклей</a:t>
            </a:r>
            <a:endParaRPr lang="ru-RU" sz="3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836712"/>
            <a:ext cx="8784976" cy="5616624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>
                <a:solidFill>
                  <a:srgbClr val="FF0000"/>
                </a:solidFill>
              </a:rPr>
              <a:t>Обычно без артикля</a:t>
            </a:r>
            <a:r>
              <a:rPr lang="en-US" dirty="0">
                <a:solidFill>
                  <a:srgbClr val="FF0000"/>
                </a:solidFill>
              </a:rPr>
              <a:t>!</a:t>
            </a:r>
          </a:p>
          <a:p>
            <a:r>
              <a:rPr lang="en-US" dirty="0">
                <a:solidFill>
                  <a:srgbClr val="0070C0"/>
                </a:solidFill>
              </a:rPr>
              <a:t>breakfast , lunch, dinner</a:t>
            </a:r>
            <a:endParaRPr lang="ru-RU" dirty="0">
              <a:solidFill>
                <a:srgbClr val="0070C0"/>
              </a:solidFill>
            </a:endParaRPr>
          </a:p>
          <a:p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существительное + числительное: </a:t>
            </a:r>
            <a:r>
              <a:rPr lang="en-US" dirty="0">
                <a:solidFill>
                  <a:srgbClr val="0070C0"/>
                </a:solidFill>
              </a:rPr>
              <a:t>Room 15</a:t>
            </a:r>
            <a:endParaRPr lang="ru-RU" dirty="0"/>
          </a:p>
          <a:p>
            <a:r>
              <a:rPr lang="en-US" dirty="0">
                <a:solidFill>
                  <a:srgbClr val="0070C0"/>
                </a:solidFill>
              </a:rPr>
              <a:t>bed, work, home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/>
              <a:t>в следующих случаях: </a:t>
            </a:r>
          </a:p>
          <a:p>
            <a:pPr>
              <a:buNone/>
            </a:pPr>
            <a:r>
              <a:rPr lang="en-US" i="1" dirty="0"/>
              <a:t>go to bed</a:t>
            </a:r>
            <a:r>
              <a:rPr lang="ru-RU" i="1" dirty="0"/>
              <a:t>/</a:t>
            </a:r>
            <a:r>
              <a:rPr lang="en-US" i="1" dirty="0"/>
              <a:t> be in bed</a:t>
            </a:r>
            <a:endParaRPr lang="ru-RU" i="1" dirty="0"/>
          </a:p>
          <a:p>
            <a:pPr>
              <a:buNone/>
            </a:pPr>
            <a:r>
              <a:rPr lang="en-US" i="1" dirty="0"/>
              <a:t>go to work</a:t>
            </a:r>
            <a:r>
              <a:rPr lang="ru-RU" i="1" dirty="0"/>
              <a:t>/</a:t>
            </a:r>
            <a:r>
              <a:rPr lang="en-US" i="1" dirty="0"/>
              <a:t> be at work</a:t>
            </a:r>
            <a:r>
              <a:rPr lang="ru-RU" i="1" dirty="0"/>
              <a:t>/</a:t>
            </a:r>
            <a:r>
              <a:rPr lang="en-US" i="1" dirty="0"/>
              <a:t> start work</a:t>
            </a:r>
            <a:r>
              <a:rPr lang="ru-RU" i="1" dirty="0"/>
              <a:t>/</a:t>
            </a:r>
            <a:r>
              <a:rPr lang="en-US" i="1" dirty="0"/>
              <a:t> finish work</a:t>
            </a:r>
            <a:endParaRPr lang="ru-RU" i="1" dirty="0"/>
          </a:p>
          <a:p>
            <a:pPr>
              <a:buNone/>
            </a:pPr>
            <a:r>
              <a:rPr lang="en-US" i="1" dirty="0"/>
              <a:t>go home</a:t>
            </a:r>
            <a:r>
              <a:rPr lang="ru-RU" i="1" dirty="0"/>
              <a:t>/</a:t>
            </a:r>
            <a:r>
              <a:rPr lang="en-US" i="1" dirty="0"/>
              <a:t> come home</a:t>
            </a:r>
            <a:r>
              <a:rPr lang="ru-RU" i="1" dirty="0"/>
              <a:t>/</a:t>
            </a:r>
            <a:r>
              <a:rPr lang="en-US" i="1" dirty="0"/>
              <a:t> arrive home</a:t>
            </a:r>
            <a:r>
              <a:rPr lang="ru-RU" i="1" dirty="0"/>
              <a:t>/</a:t>
            </a:r>
            <a:r>
              <a:rPr lang="en-US" i="1" dirty="0"/>
              <a:t> be at home</a:t>
            </a:r>
          </a:p>
          <a:p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go to sea, be at sea </a:t>
            </a:r>
            <a:r>
              <a:rPr lang="en-US" dirty="0"/>
              <a:t>(=</a:t>
            </a:r>
            <a:r>
              <a:rPr lang="ru-RU" dirty="0"/>
              <a:t>в путешествии)</a:t>
            </a:r>
          </a:p>
          <a:p>
            <a:r>
              <a:rPr lang="en-US" dirty="0">
                <a:solidFill>
                  <a:srgbClr val="0070C0"/>
                </a:solidFill>
              </a:rPr>
              <a:t>school/ hospital/ university/ church/ prison</a:t>
            </a:r>
            <a:r>
              <a:rPr lang="ru-RU" dirty="0">
                <a:solidFill>
                  <a:srgbClr val="0070C0"/>
                </a:solidFill>
              </a:rPr>
              <a:t> </a:t>
            </a:r>
          </a:p>
          <a:p>
            <a:pPr>
              <a:buNone/>
            </a:pPr>
            <a:r>
              <a:rPr lang="ru-RU" dirty="0"/>
              <a:t>    когда важно не конкретное место или здание, а понятие учреждения в целом</a:t>
            </a:r>
          </a:p>
          <a:p>
            <a:pPr>
              <a:buNone/>
            </a:pPr>
            <a:r>
              <a:rPr lang="en-US" i="1" dirty="0"/>
              <a:t>Alison is ten years. She goes to school.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96752"/>
          </a:xfrm>
        </p:spPr>
        <p:txBody>
          <a:bodyPr>
            <a:normAutofit/>
          </a:bodyPr>
          <a:lstStyle/>
          <a:p>
            <a:r>
              <a:rPr lang="ru-RU" sz="3000" b="1" dirty="0"/>
              <a:t>Употребление артиклей с именами собственными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32859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000" dirty="0"/>
              <a:t>Как правило, имена собственные употребляются </a:t>
            </a:r>
          </a:p>
          <a:p>
            <a:pPr>
              <a:buNone/>
            </a:pPr>
            <a:r>
              <a:rPr lang="ru-RU" sz="3000" dirty="0"/>
              <a:t>без артикля: </a:t>
            </a:r>
          </a:p>
          <a:p>
            <a:pPr>
              <a:buNone/>
            </a:pPr>
            <a:r>
              <a:rPr lang="en-US" sz="3000" dirty="0">
                <a:solidFill>
                  <a:srgbClr val="FF0000"/>
                </a:solidFill>
              </a:rPr>
              <a:t>Peter, Moscow, Europe, John Smith</a:t>
            </a:r>
            <a:endParaRPr lang="ru-RU" sz="3000" dirty="0">
              <a:solidFill>
                <a:srgbClr val="FF0000"/>
              </a:solidFill>
            </a:endParaRPr>
          </a:p>
          <a:p>
            <a:pPr>
              <a:buNone/>
            </a:pPr>
            <a:endParaRPr lang="en-US" sz="3000" dirty="0"/>
          </a:p>
          <a:p>
            <a:pPr algn="ctr">
              <a:buNone/>
            </a:pPr>
            <a:r>
              <a:rPr lang="en-US" sz="3000" i="1" dirty="0"/>
              <a:t> </a:t>
            </a:r>
            <a:r>
              <a:rPr lang="ru-RU" sz="3000" i="1" dirty="0"/>
              <a:t>Но иногда с географическими названиями также используется неопределенный артикль </a:t>
            </a:r>
            <a:r>
              <a:rPr lang="en-US" sz="3000" b="1" i="1" dirty="0"/>
              <a:t>the</a:t>
            </a:r>
            <a:endParaRPr lang="ru-RU" sz="3000" b="1" i="1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THE c </a:t>
            </a:r>
            <a:r>
              <a:rPr lang="ru-RU" b="1" dirty="0"/>
              <a:t>географическими названиями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24744"/>
            <a:ext cx="8507288" cy="5733256"/>
          </a:xfrm>
        </p:spPr>
        <p:txBody>
          <a:bodyPr>
            <a:normAutofit fontScale="850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sz="2800" dirty="0">
                <a:solidFill>
                  <a:srgbClr val="FF0000"/>
                </a:solidFill>
              </a:rPr>
              <a:t>С названиями стран, океанов, морей, заливов и др. </a:t>
            </a:r>
            <a:endParaRPr lang="en-US" sz="2800" dirty="0">
              <a:solidFill>
                <a:srgbClr val="FF0000"/>
              </a:solidFill>
            </a:endParaRPr>
          </a:p>
          <a:p>
            <a:pPr marL="514350" indent="-514350">
              <a:buNone/>
            </a:pPr>
            <a:r>
              <a:rPr lang="ru-RU" sz="2800" dirty="0">
                <a:solidFill>
                  <a:srgbClr val="FF0000"/>
                </a:solidFill>
              </a:rPr>
              <a:t>географических названий, которые являются сочетаниями </a:t>
            </a:r>
            <a:endParaRPr lang="en-US" sz="2800" dirty="0">
              <a:solidFill>
                <a:srgbClr val="FF0000"/>
              </a:solidFill>
            </a:endParaRPr>
          </a:p>
          <a:p>
            <a:pPr marL="514350" indent="-514350">
              <a:buNone/>
            </a:pPr>
            <a:r>
              <a:rPr lang="ru-RU" sz="2800" dirty="0">
                <a:solidFill>
                  <a:srgbClr val="FF0000"/>
                </a:solidFill>
              </a:rPr>
              <a:t>нарицательных существительных с определяющим словом:</a:t>
            </a:r>
          </a:p>
          <a:p>
            <a:pPr marL="514350" indent="-514350">
              <a:buNone/>
            </a:pPr>
            <a:r>
              <a:rPr lang="en-US" sz="2800" i="1" dirty="0"/>
              <a:t> the British Empire               the United States</a:t>
            </a:r>
            <a:endParaRPr lang="ru-RU" sz="2800" i="1" dirty="0"/>
          </a:p>
          <a:p>
            <a:pPr marL="514350" indent="-514350">
              <a:buNone/>
            </a:pPr>
            <a:r>
              <a:rPr lang="en-US" sz="2800" i="1" dirty="0"/>
              <a:t>the Pacific Ocean</a:t>
            </a:r>
            <a:r>
              <a:rPr lang="ru-RU" sz="2800" i="1" dirty="0"/>
              <a:t>                  </a:t>
            </a:r>
            <a:r>
              <a:rPr lang="en-US" sz="2800" i="1" dirty="0"/>
              <a:t>The British Channel </a:t>
            </a:r>
          </a:p>
          <a:p>
            <a:pPr marL="514350" indent="-514350">
              <a:buNone/>
            </a:pPr>
            <a:r>
              <a:rPr lang="en-US" sz="2800" i="1" dirty="0"/>
              <a:t>the  Mediterranean Sea      the Baltic Sea</a:t>
            </a:r>
          </a:p>
          <a:p>
            <a:pPr marL="514350" indent="-514350">
              <a:buNone/>
            </a:pPr>
            <a:r>
              <a:rPr lang="en-US" sz="2800" i="1" dirty="0"/>
              <a:t>The Persian Gulf                    The Sahara Desert</a:t>
            </a:r>
          </a:p>
          <a:p>
            <a:pPr marL="514350" indent="-514350">
              <a:buNone/>
            </a:pPr>
            <a:r>
              <a:rPr lang="ru-RU" sz="2800" b="1" dirty="0"/>
              <a:t>Определенный артикль сохраняется перед </a:t>
            </a:r>
            <a:endParaRPr lang="en-US" sz="2800" b="1" dirty="0"/>
          </a:p>
          <a:p>
            <a:pPr marL="514350" indent="-514350">
              <a:buNone/>
            </a:pPr>
            <a:r>
              <a:rPr lang="ru-RU" sz="2800" b="1" dirty="0"/>
              <a:t>названиями океанов и морей, даже когда слова </a:t>
            </a:r>
            <a:r>
              <a:rPr lang="en-US" sz="2800" b="1" dirty="0"/>
              <a:t>Ocean </a:t>
            </a:r>
          </a:p>
          <a:p>
            <a:pPr marL="514350" indent="-514350">
              <a:buNone/>
            </a:pPr>
            <a:r>
              <a:rPr lang="ru-RU" sz="2800" b="1" dirty="0"/>
              <a:t>и </a:t>
            </a:r>
            <a:r>
              <a:rPr lang="en-US" sz="2800" b="1" dirty="0"/>
              <a:t>Sea </a:t>
            </a:r>
            <a:r>
              <a:rPr lang="ru-RU" sz="2800" b="1" dirty="0"/>
              <a:t>опущены:  </a:t>
            </a:r>
            <a:r>
              <a:rPr lang="en-US" sz="2800" i="1" dirty="0"/>
              <a:t>the Pacific, the Atlantic, the Baltic</a:t>
            </a:r>
            <a:endParaRPr lang="ru-RU" sz="2800" i="1" dirty="0"/>
          </a:p>
          <a:p>
            <a:pPr marL="514350" indent="-514350">
              <a:buNone/>
            </a:pPr>
            <a:r>
              <a:rPr lang="ru-RU" sz="2800" dirty="0">
                <a:solidFill>
                  <a:srgbClr val="FF0000"/>
                </a:solidFill>
              </a:rPr>
              <a:t>2. Когда географическое название представляет собой </a:t>
            </a:r>
          </a:p>
          <a:p>
            <a:pPr marL="514350" indent="-514350">
              <a:buNone/>
            </a:pPr>
            <a:r>
              <a:rPr lang="ru-RU" sz="2800" dirty="0">
                <a:solidFill>
                  <a:srgbClr val="FF0000"/>
                </a:solidFill>
              </a:rPr>
              <a:t>сочетание существительного собственного с предшествующим </a:t>
            </a:r>
          </a:p>
          <a:p>
            <a:pPr marL="514350" indent="-514350">
              <a:buNone/>
            </a:pPr>
            <a:r>
              <a:rPr lang="ru-RU" sz="2800" dirty="0">
                <a:solidFill>
                  <a:srgbClr val="FF0000"/>
                </a:solidFill>
              </a:rPr>
              <a:t>определяющим словом, то артикль не употребляется:</a:t>
            </a:r>
          </a:p>
          <a:p>
            <a:pPr marL="514350" indent="-514350">
              <a:buNone/>
            </a:pPr>
            <a:r>
              <a:rPr lang="en-US" sz="2800" i="1" dirty="0"/>
              <a:t>Eastern Europe, Central Asia, Northern Ireland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THE c </a:t>
            </a:r>
            <a:r>
              <a:rPr lang="ru-RU" b="1" dirty="0"/>
              <a:t>географическими названиями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24744"/>
            <a:ext cx="8507288" cy="5544616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RU-RU" sz="2800" dirty="0">
                <a:solidFill>
                  <a:srgbClr val="FF0000"/>
                </a:solidFill>
              </a:rPr>
              <a:t>3. С названиями некоторых стран, местностей и городов, особенно если они находятся во </a:t>
            </a:r>
            <a:r>
              <a:rPr lang="RU-RU" sz="2800" dirty="0" err="1">
                <a:solidFill>
                  <a:srgbClr val="FF0000"/>
                </a:solidFill>
              </a:rPr>
              <a:t>мн.числе</a:t>
            </a:r>
            <a:r>
              <a:rPr lang="RU-RU" sz="2800" dirty="0">
                <a:solidFill>
                  <a:srgbClr val="FF0000"/>
                </a:solidFill>
              </a:rPr>
              <a:t>:</a:t>
            </a:r>
            <a:r>
              <a:rPr lang="RU-RU" sz="2800" dirty="0"/>
              <a:t> </a:t>
            </a:r>
            <a:r>
              <a:rPr lang="EN-US" sz="2800" dirty="0"/>
              <a:t>the Ukraine, the Crimea, the Caucasus, the Transvaal, the Congo, the Netherlands, the Argentine (Argentina), the Hague</a:t>
            </a:r>
            <a:r>
              <a:rPr lang="RU-RU" sz="2800" dirty="0"/>
              <a:t>, </a:t>
            </a:r>
            <a:r>
              <a:rPr lang="EN-US" sz="2800" dirty="0"/>
              <a:t>the Philippines</a:t>
            </a:r>
            <a:endParaRPr lang="ru-RU" sz="2800" dirty="0"/>
          </a:p>
          <a:p>
            <a:pPr marL="0" indent="0">
              <a:buNone/>
            </a:pPr>
            <a:r>
              <a:rPr lang="RU-RU" sz="2800" dirty="0">
                <a:solidFill>
                  <a:srgbClr val="FF0000"/>
                </a:solidFill>
              </a:rPr>
              <a:t>4. Перед названиями рек: </a:t>
            </a:r>
            <a:r>
              <a:rPr lang="EN-US" sz="2800" dirty="0"/>
              <a:t>the Volga, the Thames</a:t>
            </a:r>
            <a:endParaRPr lang="en-US" sz="2800" dirty="0"/>
          </a:p>
          <a:p>
            <a:pPr marL="0" indent="0">
              <a:buNone/>
            </a:pPr>
            <a:r>
              <a:rPr lang="RU-RU" sz="2800" dirty="0">
                <a:solidFill>
                  <a:srgbClr val="FF0000"/>
                </a:solidFill>
              </a:rPr>
              <a:t>5. Перед названиями горных хребтов:</a:t>
            </a:r>
            <a:endParaRPr lang="RU-RU" sz="2800" dirty="0"/>
          </a:p>
          <a:p>
            <a:pPr marL="514350" indent="-514350">
              <a:buNone/>
            </a:pPr>
            <a:r>
              <a:rPr lang="RU-RU" sz="2800" dirty="0"/>
              <a:t>       </a:t>
            </a:r>
            <a:r>
              <a:rPr lang="EN-US" sz="2800" dirty="0"/>
              <a:t>the  Alps, the Apennines </a:t>
            </a:r>
          </a:p>
          <a:p>
            <a:pPr marL="514350" indent="-514350">
              <a:buNone/>
            </a:pPr>
            <a:r>
              <a:rPr lang="RU-RU" sz="2800" dirty="0">
                <a:solidFill>
                  <a:srgbClr val="FF0000"/>
                </a:solidFill>
              </a:rPr>
              <a:t>Но! названия отдельных вершин - без артикля: </a:t>
            </a:r>
            <a:r>
              <a:rPr lang="EN-US" sz="2800" dirty="0">
                <a:solidFill>
                  <a:srgbClr val="FF0000"/>
                </a:solidFill>
              </a:rPr>
              <a:t>Everest</a:t>
            </a:r>
          </a:p>
          <a:p>
            <a:pPr marL="514350" indent="-514350">
              <a:buNone/>
            </a:pPr>
            <a:r>
              <a:rPr lang="RU-RU" sz="2800" dirty="0">
                <a:solidFill>
                  <a:srgbClr val="FF0000"/>
                </a:solidFill>
              </a:rPr>
              <a:t>6. Перед названиями групп островов: </a:t>
            </a:r>
            <a:r>
              <a:rPr lang="EN-US" sz="2800" dirty="0"/>
              <a:t>the Canaries, the </a:t>
            </a:r>
          </a:p>
          <a:p>
            <a:pPr marL="514350" indent="-514350">
              <a:buNone/>
            </a:pPr>
            <a:r>
              <a:rPr lang="EN-US" sz="2800" dirty="0"/>
              <a:t>British Isles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500" b="1" dirty="0"/>
              <a:t>THE </a:t>
            </a:r>
            <a:r>
              <a:rPr lang="ru-RU" sz="3500" b="1" dirty="0"/>
              <a:t>и имена собственные</a:t>
            </a:r>
            <a:br>
              <a:rPr lang="ru-RU" sz="3500" b="1" dirty="0"/>
            </a:br>
            <a:r>
              <a:rPr lang="ru-RU" sz="3500" b="1" dirty="0"/>
              <a:t> (другие случаи употребления):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340768"/>
            <a:ext cx="8712968" cy="5328592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>
                <a:solidFill>
                  <a:srgbClr val="002060"/>
                </a:solidFill>
              </a:rPr>
              <a:t>1. </a:t>
            </a:r>
            <a:r>
              <a:rPr lang="ru-RU" sz="2800" dirty="0">
                <a:solidFill>
                  <a:srgbClr val="002060"/>
                </a:solidFill>
              </a:rPr>
              <a:t>С фамилиями людей, обозначая семью</a:t>
            </a:r>
            <a:r>
              <a:rPr lang="ru-RU" sz="2800" dirty="0"/>
              <a:t>: </a:t>
            </a:r>
            <a:r>
              <a:rPr lang="en-US" sz="2800" i="1" dirty="0"/>
              <a:t>the Taylors</a:t>
            </a:r>
          </a:p>
          <a:p>
            <a:pPr>
              <a:buNone/>
            </a:pPr>
            <a:r>
              <a:rPr lang="en-US" sz="2800" dirty="0">
                <a:solidFill>
                  <a:srgbClr val="002060"/>
                </a:solidFill>
              </a:rPr>
              <a:t>2. </a:t>
            </a:r>
            <a:r>
              <a:rPr lang="ru-RU" sz="2800" dirty="0">
                <a:solidFill>
                  <a:srgbClr val="002060"/>
                </a:solidFill>
              </a:rPr>
              <a:t>С названиями замков, дворцов, зоопарков, станций и </a:t>
            </a:r>
            <a:endParaRPr lang="en-US" sz="2800" dirty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2800" dirty="0">
                <a:solidFill>
                  <a:srgbClr val="002060"/>
                </a:solidFill>
              </a:rPr>
              <a:t>других мест и исторических зданий, если они не </a:t>
            </a:r>
            <a:endParaRPr lang="en-US" sz="2800" dirty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2800" dirty="0">
                <a:solidFill>
                  <a:srgbClr val="002060"/>
                </a:solidFill>
              </a:rPr>
              <a:t>начинаются с названия города или фамилии человека: </a:t>
            </a:r>
            <a:r>
              <a:rPr lang="en-US" sz="2800" i="1" dirty="0"/>
              <a:t>the White House</a:t>
            </a:r>
          </a:p>
          <a:p>
            <a:pPr>
              <a:buNone/>
            </a:pPr>
            <a:r>
              <a:rPr lang="ru-RU" sz="2800" dirty="0">
                <a:solidFill>
                  <a:srgbClr val="FF0000"/>
                </a:solidFill>
              </a:rPr>
              <a:t>Иначе нет артикля! </a:t>
            </a:r>
          </a:p>
          <a:p>
            <a:pPr>
              <a:buNone/>
            </a:pPr>
            <a:r>
              <a:rPr lang="en-US" sz="2800" i="1" dirty="0"/>
              <a:t>Buckingham Palace, London Zoo, Westminster Abbey.</a:t>
            </a:r>
            <a:endParaRPr lang="ru-RU" sz="2800" i="1" dirty="0"/>
          </a:p>
          <a:p>
            <a:pPr>
              <a:buNone/>
            </a:pPr>
            <a:r>
              <a:rPr lang="en-US" sz="2800" dirty="0">
                <a:solidFill>
                  <a:srgbClr val="002060"/>
                </a:solidFill>
              </a:rPr>
              <a:t>3. </a:t>
            </a:r>
            <a:r>
              <a:rPr lang="ru-RU" sz="2800" dirty="0">
                <a:solidFill>
                  <a:srgbClr val="002060"/>
                </a:solidFill>
              </a:rPr>
              <a:t>Обычно с названиями отелей, ресторанов, пабов, </a:t>
            </a:r>
          </a:p>
          <a:p>
            <a:pPr>
              <a:buNone/>
            </a:pPr>
            <a:r>
              <a:rPr lang="ru-RU" sz="2800" dirty="0">
                <a:solidFill>
                  <a:srgbClr val="002060"/>
                </a:solidFill>
              </a:rPr>
              <a:t>театров, кинотеатров, музеев, галерей, газет</a:t>
            </a:r>
            <a:r>
              <a:rPr lang="ru-RU" sz="2800" dirty="0"/>
              <a:t>:</a:t>
            </a:r>
            <a:endParaRPr lang="en-US" sz="2800" dirty="0"/>
          </a:p>
          <a:p>
            <a:pPr>
              <a:buNone/>
            </a:pPr>
            <a:r>
              <a:rPr lang="ru-RU" sz="2800" dirty="0"/>
              <a:t> </a:t>
            </a:r>
            <a:r>
              <a:rPr lang="en-US" sz="2800" i="1" dirty="0"/>
              <a:t>the Bombay Restaurant, the Palace Theatre, the Odeon </a:t>
            </a:r>
          </a:p>
          <a:p>
            <a:pPr>
              <a:buNone/>
            </a:pPr>
            <a:r>
              <a:rPr lang="en-US" sz="2800" i="1" dirty="0"/>
              <a:t>Cinema, the British Museum, the Tate Gallery, the Washington </a:t>
            </a:r>
          </a:p>
          <a:p>
            <a:pPr>
              <a:buNone/>
            </a:pPr>
            <a:r>
              <a:rPr lang="en-US" sz="2800" i="1" dirty="0"/>
              <a:t>Post</a:t>
            </a:r>
            <a:endParaRPr lang="ru-RU" sz="2800" i="1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57224" y="714356"/>
            <a:ext cx="7786742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3000" dirty="0">
                <a:solidFill>
                  <a:srgbClr val="FF0000"/>
                </a:solidFill>
              </a:rPr>
              <a:t>Мы говорим </a:t>
            </a:r>
            <a:r>
              <a:rPr lang="en-US" sz="3000" dirty="0">
                <a:solidFill>
                  <a:srgbClr val="FF0000"/>
                </a:solidFill>
              </a:rPr>
              <a:t> </a:t>
            </a:r>
            <a:r>
              <a:rPr lang="en-US" sz="3000" b="1" dirty="0">
                <a:solidFill>
                  <a:srgbClr val="FF0000"/>
                </a:solidFill>
              </a:rPr>
              <a:t>THE</a:t>
            </a:r>
            <a:r>
              <a:rPr lang="ru-RU" sz="3000" dirty="0">
                <a:solidFill>
                  <a:srgbClr val="FF0000"/>
                </a:solidFill>
              </a:rPr>
              <a:t>:</a:t>
            </a:r>
            <a:endParaRPr lang="en-US" sz="3000" dirty="0">
              <a:solidFill>
                <a:srgbClr val="FF0000"/>
              </a:solidFill>
            </a:endParaRPr>
          </a:p>
          <a:p>
            <a:pPr>
              <a:buNone/>
            </a:pPr>
            <a:endParaRPr lang="ru-RU" sz="3000" dirty="0">
              <a:solidFill>
                <a:srgbClr val="FF0000"/>
              </a:solidFill>
            </a:endParaRPr>
          </a:p>
          <a:p>
            <a:pPr marL="514350" indent="-514350">
              <a:buAutoNum type="arabicPeriod"/>
            </a:pPr>
            <a:r>
              <a:rPr lang="en-US" sz="3000" dirty="0"/>
              <a:t>The, </a:t>
            </a:r>
            <a:r>
              <a:rPr lang="ru-RU" sz="3000" dirty="0"/>
              <a:t>если в</a:t>
            </a:r>
            <a:r>
              <a:rPr lang="en-US" sz="3000" dirty="0"/>
              <a:t> </a:t>
            </a:r>
            <a:r>
              <a:rPr lang="ru-RU" sz="3000" dirty="0"/>
              <a:t>названии есть </a:t>
            </a:r>
            <a:r>
              <a:rPr lang="en-US" sz="3000" b="1" dirty="0"/>
              <a:t>of</a:t>
            </a:r>
          </a:p>
          <a:p>
            <a:pPr marL="514350" indent="-514350"/>
            <a:r>
              <a:rPr lang="en-US" sz="3000" b="1" dirty="0"/>
              <a:t>the Republic of Ireland </a:t>
            </a:r>
          </a:p>
          <a:p>
            <a:pPr marL="514350" indent="-514350"/>
            <a:r>
              <a:rPr lang="en-US" sz="3000" b="1" dirty="0"/>
              <a:t>the Tower of London</a:t>
            </a:r>
          </a:p>
          <a:p>
            <a:pPr marL="514350" indent="-514350"/>
            <a:endParaRPr lang="ru-RU" sz="3000" b="1" dirty="0"/>
          </a:p>
          <a:p>
            <a:pPr>
              <a:buNone/>
            </a:pPr>
            <a:r>
              <a:rPr lang="en-US" sz="3000" dirty="0"/>
              <a:t>2. the east, the west, the north, the south, the middle (of)</a:t>
            </a:r>
            <a:r>
              <a:rPr lang="ru-RU" sz="3000" dirty="0"/>
              <a:t> …  </a:t>
            </a:r>
            <a:endParaRPr lang="en-US" sz="3000" dirty="0"/>
          </a:p>
          <a:p>
            <a:pPr>
              <a:buNone/>
            </a:pPr>
            <a:r>
              <a:rPr lang="en-US" sz="3000" b="1" dirty="0"/>
              <a:t>the north of Italy</a:t>
            </a:r>
            <a:endParaRPr lang="ru-RU" sz="3000" b="1" dirty="0"/>
          </a:p>
          <a:p>
            <a:pPr>
              <a:buNone/>
            </a:pPr>
            <a:endParaRPr lang="ru-RU" sz="3000" dirty="0"/>
          </a:p>
          <a:p>
            <a:pPr>
              <a:buNone/>
            </a:pPr>
            <a:endParaRPr lang="en-US" sz="3000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ru-RU" dirty="0"/>
          </a:p>
          <a:p>
            <a:pPr algn="ctr">
              <a:buNone/>
            </a:pPr>
            <a:endParaRPr lang="ru-RU" dirty="0"/>
          </a:p>
          <a:p>
            <a:pPr algn="ctr">
              <a:buNone/>
            </a:pPr>
            <a:r>
              <a:rPr lang="ru-RU" sz="3500" b="1" dirty="0"/>
              <a:t>В остальных случаях с именами собственными артикль употреблять не стоит!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67544" y="0"/>
          <a:ext cx="8496944" cy="65973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6429396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  <a:buNone/>
            </a:pPr>
            <a:r>
              <a:rPr lang="ru-RU" dirty="0"/>
              <a:t>   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The Indefinite Article/</a:t>
            </a:r>
            <a:br>
              <a:rPr lang="ru-RU" b="1" dirty="0">
                <a:latin typeface="Times New Roman" pitchFamily="18" charset="0"/>
                <a:cs typeface="Times New Roman" pitchFamily="18" charset="0"/>
              </a:rPr>
            </a:br>
            <a:r>
              <a:rPr lang="ru-RU" b="1" dirty="0">
                <a:latin typeface="Times New Roman" pitchFamily="18" charset="0"/>
                <a:cs typeface="Times New Roman" pitchFamily="18" charset="0"/>
              </a:rPr>
              <a:t>Неопределенный артикль</a:t>
            </a:r>
          </a:p>
          <a:p>
            <a:pPr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Произошел от числительного </a:t>
            </a: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one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, поэтому употребляется только с 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исчисляемыми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существительными в 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единственном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числе.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b="1" dirty="0"/>
              <a:t>A</a:t>
            </a:r>
            <a:r>
              <a:rPr lang="en-US" dirty="0"/>
              <a:t> </a:t>
            </a:r>
            <a:r>
              <a:rPr lang="ru-RU" dirty="0"/>
              <a:t>употребляется перед словами, начинающимися с согласного звука: </a:t>
            </a:r>
            <a:r>
              <a:rPr lang="en-US" dirty="0"/>
              <a:t>a cat</a:t>
            </a:r>
            <a:endParaRPr lang="ru-RU" dirty="0"/>
          </a:p>
          <a:p>
            <a:pPr>
              <a:buNone/>
            </a:pPr>
            <a:r>
              <a:rPr lang="ru-RU" dirty="0"/>
              <a:t>    </a:t>
            </a:r>
            <a:r>
              <a:rPr lang="en-US" b="1" dirty="0"/>
              <a:t>An</a:t>
            </a:r>
            <a:r>
              <a:rPr lang="en-US" dirty="0"/>
              <a:t> </a:t>
            </a:r>
            <a:r>
              <a:rPr lang="ru-RU" dirty="0"/>
              <a:t>перед словами, начинающимися с гласного звука</a:t>
            </a:r>
            <a:r>
              <a:rPr lang="en-US" dirty="0"/>
              <a:t>:   an apple</a:t>
            </a:r>
          </a:p>
          <a:p>
            <a:pPr>
              <a:buNone/>
            </a:pPr>
            <a:r>
              <a:rPr lang="en-US" dirty="0"/>
              <a:t>  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The Definite Article/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   Определенный артикль</a:t>
            </a:r>
          </a:p>
          <a:p>
            <a:pPr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Произошел от указательного местоимения </a:t>
            </a: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that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, и может употребляться как с 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неисчисляемыми,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так и с 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исчисляемыми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существительными в 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единственном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числе и 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множественном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числе:</a:t>
            </a:r>
            <a:endParaRPr lang="en-US" i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The milk is in the cup.</a:t>
            </a: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Can you see the men?</a:t>
            </a:r>
          </a:p>
          <a:p>
            <a:pPr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   </a:t>
            </a:r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357298"/>
          </a:xfrm>
        </p:spPr>
        <p:txBody>
          <a:bodyPr>
            <a:noAutofit/>
          </a:bodyPr>
          <a:lstStyle/>
          <a:p>
            <a:r>
              <a:rPr lang="ru-RU" sz="3000" b="1" dirty="0"/>
              <a:t>Употребление неопределенного артикля «а» с исчисляемыми существительными: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500174"/>
            <a:ext cx="8784976" cy="5214974"/>
          </a:xfrm>
        </p:spPr>
        <p:txBody>
          <a:bodyPr>
            <a:normAutofit/>
          </a:bodyPr>
          <a:lstStyle/>
          <a:p>
            <a:pPr marL="514350" indent="-514350">
              <a:spcBef>
                <a:spcPts val="0"/>
              </a:spcBef>
              <a:buNone/>
            </a:pPr>
            <a:r>
              <a:rPr lang="ru-RU" sz="2700" dirty="0"/>
              <a:t>Неопределенный артикль а только указывает на то, что</a:t>
            </a:r>
          </a:p>
          <a:p>
            <a:pPr marL="514350" indent="-514350">
              <a:spcBef>
                <a:spcPts val="0"/>
              </a:spcBef>
              <a:buNone/>
            </a:pPr>
            <a:r>
              <a:rPr lang="ru-RU" sz="2700" dirty="0"/>
              <a:t>предмет принадлежит к какому-нибудь классу предметов,</a:t>
            </a:r>
            <a:endParaRPr lang="en-US" sz="2700" dirty="0"/>
          </a:p>
          <a:p>
            <a:pPr marL="514350" indent="-514350">
              <a:spcBef>
                <a:spcPts val="0"/>
              </a:spcBef>
              <a:buNone/>
            </a:pPr>
            <a:r>
              <a:rPr lang="ru-RU" sz="2700" dirty="0"/>
              <a:t>но не выделяет его из однородных предметов. Во </a:t>
            </a:r>
          </a:p>
          <a:p>
            <a:pPr marL="514350" indent="-514350">
              <a:spcBef>
                <a:spcPts val="0"/>
              </a:spcBef>
              <a:buNone/>
            </a:pPr>
            <a:r>
              <a:rPr lang="ru-RU" sz="2700" dirty="0"/>
              <a:t>множественном числе артикль отсутствует!</a:t>
            </a:r>
            <a:endParaRPr lang="en-US" sz="2700" dirty="0"/>
          </a:p>
          <a:p>
            <a:pPr marL="514350" indent="-514350">
              <a:spcBef>
                <a:spcPts val="0"/>
              </a:spcBef>
              <a:buNone/>
            </a:pPr>
            <a:r>
              <a:rPr lang="en-US" sz="2700" dirty="0">
                <a:solidFill>
                  <a:srgbClr val="00B050"/>
                </a:solidFill>
              </a:rPr>
              <a:t> I want an apple.               I need a pencil.</a:t>
            </a:r>
            <a:r>
              <a:rPr lang="ru-RU" sz="2700" dirty="0">
                <a:solidFill>
                  <a:srgbClr val="00B050"/>
                </a:solidFill>
              </a:rPr>
              <a:t>          </a:t>
            </a:r>
            <a:r>
              <a:rPr lang="en-US" sz="2700" dirty="0">
                <a:solidFill>
                  <a:srgbClr val="00B050"/>
                </a:solidFill>
              </a:rPr>
              <a:t>I like bananas</a:t>
            </a:r>
          </a:p>
          <a:p>
            <a:pPr marL="514350" indent="-514350">
              <a:spcBef>
                <a:spcPts val="0"/>
              </a:spcBef>
              <a:buNone/>
            </a:pPr>
            <a:endParaRPr lang="ru-RU" sz="2700" dirty="0">
              <a:solidFill>
                <a:srgbClr val="00B050"/>
              </a:solidFill>
            </a:endParaRPr>
          </a:p>
          <a:p>
            <a:pPr marL="514350" indent="-514350">
              <a:spcBef>
                <a:spcPts val="0"/>
              </a:spcBef>
              <a:buNone/>
            </a:pPr>
            <a:r>
              <a:rPr lang="ru-RU" sz="2700" dirty="0"/>
              <a:t>В некоторых случаях неопределенный артикль полностью </a:t>
            </a:r>
          </a:p>
          <a:p>
            <a:pPr marL="514350" indent="-514350">
              <a:spcBef>
                <a:spcPts val="0"/>
              </a:spcBef>
              <a:buNone/>
            </a:pPr>
            <a:r>
              <a:rPr lang="ru-RU" sz="2700" dirty="0"/>
              <a:t>сохранил значение числительного </a:t>
            </a:r>
            <a:r>
              <a:rPr lang="en-US" sz="2700" b="1" dirty="0"/>
              <a:t>one </a:t>
            </a:r>
            <a:r>
              <a:rPr lang="ru-RU" sz="2700" dirty="0"/>
              <a:t>один</a:t>
            </a:r>
            <a:r>
              <a:rPr lang="en-US" sz="2700" dirty="0"/>
              <a:t>.</a:t>
            </a:r>
            <a:endParaRPr lang="ru-RU" sz="2700" dirty="0"/>
          </a:p>
          <a:p>
            <a:pPr marL="514350" indent="-514350">
              <a:spcBef>
                <a:spcPts val="0"/>
              </a:spcBef>
              <a:buNone/>
            </a:pPr>
            <a:r>
              <a:rPr lang="en-US" sz="2700" dirty="0">
                <a:solidFill>
                  <a:srgbClr val="00B050"/>
                </a:solidFill>
              </a:rPr>
              <a:t>I</a:t>
            </a:r>
            <a:r>
              <a:rPr lang="en-US" sz="2700" dirty="0"/>
              <a:t> </a:t>
            </a:r>
            <a:r>
              <a:rPr lang="en-US" sz="2700" dirty="0">
                <a:solidFill>
                  <a:srgbClr val="00B050"/>
                </a:solidFill>
              </a:rPr>
              <a:t>will come in an hour.                       He didn’t say a word. </a:t>
            </a:r>
          </a:p>
          <a:p>
            <a:pPr marL="514350" indent="-514350">
              <a:spcBef>
                <a:spcPts val="0"/>
              </a:spcBef>
              <a:buNone/>
            </a:pPr>
            <a:endParaRPr lang="en-US" sz="2700" dirty="0">
              <a:solidFill>
                <a:srgbClr val="00B050"/>
              </a:solidFill>
            </a:endParaRPr>
          </a:p>
          <a:p>
            <a:pPr marL="514350" indent="-514350">
              <a:spcBef>
                <a:spcPts val="0"/>
              </a:spcBef>
              <a:buNone/>
            </a:pPr>
            <a:endParaRPr lang="en-US" sz="2700" dirty="0">
              <a:solidFill>
                <a:srgbClr val="00B050"/>
              </a:solidFill>
            </a:endParaRPr>
          </a:p>
          <a:p>
            <a:pPr marL="514350" indent="-514350">
              <a:spcBef>
                <a:spcPts val="0"/>
              </a:spcBef>
              <a:buNone/>
            </a:pPr>
            <a:endParaRPr lang="en-US" sz="2500" dirty="0">
              <a:solidFill>
                <a:srgbClr val="00B050"/>
              </a:solidFill>
            </a:endParaRPr>
          </a:p>
          <a:p>
            <a:pPr marL="514350" indent="-514350">
              <a:buNone/>
            </a:pPr>
            <a:endParaRPr lang="en-US" sz="6800" dirty="0">
              <a:solidFill>
                <a:srgbClr val="00B050"/>
              </a:solidFill>
            </a:endParaRPr>
          </a:p>
          <a:p>
            <a:pPr marL="514350" indent="-514350">
              <a:buNone/>
            </a:pPr>
            <a:endParaRPr lang="en-US" sz="6800" dirty="0">
              <a:solidFill>
                <a:srgbClr val="00B050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124744"/>
            <a:ext cx="8964488" cy="5400600"/>
          </a:xfrm>
        </p:spPr>
        <p:txBody>
          <a:bodyPr>
            <a:normAutofit fontScale="47500" lnSpcReduction="20000"/>
          </a:bodyPr>
          <a:lstStyle/>
          <a:p>
            <a:pPr marL="1143000" indent="-1143000">
              <a:spcBef>
                <a:spcPts val="0"/>
              </a:spcBef>
              <a:buNone/>
            </a:pPr>
            <a:r>
              <a:rPr lang="en-US" sz="4600" dirty="0"/>
              <a:t>1. </a:t>
            </a:r>
            <a:r>
              <a:rPr lang="ru-RU" sz="4600" dirty="0"/>
              <a:t>Когда речь идет о лице или предмете именно данного класса, в </a:t>
            </a:r>
            <a:endParaRPr lang="en-US" sz="4600" dirty="0"/>
          </a:p>
          <a:p>
            <a:pPr marL="1143000" indent="-1143000">
              <a:spcBef>
                <a:spcPts val="0"/>
              </a:spcBef>
              <a:buNone/>
            </a:pPr>
            <a:r>
              <a:rPr lang="ru-RU" sz="4600" dirty="0"/>
              <a:t>отличие от лиц или предметов другого класса.</a:t>
            </a:r>
            <a:endParaRPr lang="en-US" sz="4600" dirty="0"/>
          </a:p>
          <a:p>
            <a:pPr marL="1143000" indent="-1143000">
              <a:spcBef>
                <a:spcPts val="0"/>
              </a:spcBef>
              <a:buNone/>
            </a:pPr>
            <a:endParaRPr lang="ru-RU" sz="4600" dirty="0"/>
          </a:p>
          <a:p>
            <a:pPr marL="514350" indent="-514350">
              <a:spcBef>
                <a:spcPts val="0"/>
              </a:spcBef>
              <a:buNone/>
            </a:pPr>
            <a:r>
              <a:rPr lang="ru-RU" sz="4600" dirty="0"/>
              <a:t>2. Когда существительное обозначает, кем или чем является </a:t>
            </a:r>
            <a:endParaRPr lang="en-US" sz="4600" dirty="0"/>
          </a:p>
          <a:p>
            <a:pPr marL="514350" indent="-514350">
              <a:spcBef>
                <a:spcPts val="0"/>
              </a:spcBef>
              <a:buNone/>
            </a:pPr>
            <a:r>
              <a:rPr lang="ru-RU" sz="4600" dirty="0"/>
              <a:t>лицо или предмет, о котором говорится в предложении:</a:t>
            </a:r>
          </a:p>
          <a:p>
            <a:pPr marL="514350" indent="-514350">
              <a:spcBef>
                <a:spcPts val="0"/>
              </a:spcBef>
              <a:buNone/>
            </a:pPr>
            <a:r>
              <a:rPr lang="en-US" sz="4600" dirty="0">
                <a:solidFill>
                  <a:srgbClr val="00B050"/>
                </a:solidFill>
              </a:rPr>
              <a:t>My brother is an engineer.</a:t>
            </a:r>
          </a:p>
          <a:p>
            <a:pPr marL="514350" indent="-514350">
              <a:spcBef>
                <a:spcPts val="0"/>
              </a:spcBef>
              <a:buNone/>
            </a:pPr>
            <a:r>
              <a:rPr lang="en-US" sz="4600" dirty="0">
                <a:solidFill>
                  <a:srgbClr val="00B050"/>
                </a:solidFill>
              </a:rPr>
              <a:t>This is a dictionary.</a:t>
            </a:r>
          </a:p>
          <a:p>
            <a:pPr marL="514350" indent="-514350">
              <a:spcBef>
                <a:spcPts val="0"/>
              </a:spcBef>
              <a:buNone/>
            </a:pPr>
            <a:endParaRPr lang="en-US" sz="4600" dirty="0">
              <a:solidFill>
                <a:srgbClr val="00B050"/>
              </a:solidFill>
            </a:endParaRPr>
          </a:p>
          <a:p>
            <a:pPr marL="514350" indent="-514350">
              <a:spcBef>
                <a:spcPts val="0"/>
              </a:spcBef>
              <a:buNone/>
            </a:pPr>
            <a:r>
              <a:rPr lang="en-US" sz="4600" dirty="0"/>
              <a:t>3. </a:t>
            </a:r>
            <a:r>
              <a:rPr lang="ru-RU" sz="4600" dirty="0"/>
              <a:t>Когда имеется в виду всякий, любой представитель данного</a:t>
            </a:r>
          </a:p>
          <a:p>
            <a:pPr marL="514350" indent="-514350">
              <a:spcBef>
                <a:spcPts val="0"/>
              </a:spcBef>
              <a:buNone/>
            </a:pPr>
            <a:r>
              <a:rPr lang="ru-RU" sz="4600" dirty="0"/>
              <a:t> класса лиц или предметов</a:t>
            </a:r>
          </a:p>
          <a:p>
            <a:pPr marL="514350" indent="-514350">
              <a:spcBef>
                <a:spcPts val="0"/>
              </a:spcBef>
              <a:buNone/>
            </a:pPr>
            <a:r>
              <a:rPr lang="en-US" sz="4600" dirty="0">
                <a:solidFill>
                  <a:srgbClr val="00B050"/>
                </a:solidFill>
              </a:rPr>
              <a:t>A child can understand it.</a:t>
            </a:r>
          </a:p>
          <a:p>
            <a:pPr marL="514350" indent="-514350">
              <a:spcBef>
                <a:spcPts val="0"/>
              </a:spcBef>
              <a:buNone/>
            </a:pPr>
            <a:endParaRPr lang="en-US" sz="4600" dirty="0">
              <a:solidFill>
                <a:srgbClr val="00B050"/>
              </a:solidFill>
            </a:endParaRPr>
          </a:p>
          <a:p>
            <a:pPr marL="514350" indent="-514350">
              <a:buNone/>
            </a:pPr>
            <a:r>
              <a:rPr lang="en-US" sz="4600" dirty="0"/>
              <a:t>4. </a:t>
            </a:r>
            <a:r>
              <a:rPr lang="ru-RU" sz="4600" dirty="0"/>
              <a:t>Когда речь идет об одном каком-нибудь лице или предмете </a:t>
            </a:r>
            <a:endParaRPr lang="en-US" sz="4600" dirty="0"/>
          </a:p>
          <a:p>
            <a:pPr marL="514350" indent="-514350">
              <a:buNone/>
            </a:pPr>
            <a:r>
              <a:rPr lang="ru-RU" sz="4600" dirty="0"/>
              <a:t>еще неизвестном собеседнику или читателю, упоминаемом </a:t>
            </a:r>
          </a:p>
          <a:p>
            <a:pPr marL="514350" indent="-514350">
              <a:buNone/>
            </a:pPr>
            <a:r>
              <a:rPr lang="ru-RU" sz="4600" dirty="0"/>
              <a:t>впервые. </a:t>
            </a:r>
            <a:endParaRPr lang="en-US" sz="4600" dirty="0"/>
          </a:p>
          <a:p>
            <a:pPr marL="514350" indent="-514350">
              <a:buNone/>
            </a:pPr>
            <a:r>
              <a:rPr lang="en-US" sz="4600" dirty="0">
                <a:solidFill>
                  <a:srgbClr val="00B050"/>
                </a:solidFill>
              </a:rPr>
              <a:t>It happened in a small town in Siberia.</a:t>
            </a:r>
          </a:p>
          <a:p>
            <a:pPr marL="514350" indent="-514350">
              <a:buNone/>
            </a:pPr>
            <a:endParaRPr lang="en-US" sz="4500" dirty="0">
              <a:solidFill>
                <a:srgbClr val="00B050"/>
              </a:solidFill>
            </a:endParaRPr>
          </a:p>
          <a:p>
            <a:pPr marL="514350" indent="-514350">
              <a:spcBef>
                <a:spcPts val="0"/>
              </a:spcBef>
              <a:buNone/>
            </a:pPr>
            <a:r>
              <a:rPr lang="ru-RU" sz="4500" b="1" dirty="0"/>
              <a:t>Во </a:t>
            </a:r>
            <a:r>
              <a:rPr lang="en-US" sz="4500" b="1" dirty="0"/>
              <a:t> </a:t>
            </a:r>
            <a:r>
              <a:rPr lang="ru-RU" sz="4500" b="1" dirty="0"/>
              <a:t>множественном числе артикль отсутствует!</a:t>
            </a:r>
            <a:endParaRPr lang="en-US" sz="4500" b="1" dirty="0"/>
          </a:p>
          <a:p>
            <a:pPr marL="514350" indent="-514350">
              <a:buNone/>
            </a:pPr>
            <a:endParaRPr lang="en-US" sz="2500" dirty="0"/>
          </a:p>
          <a:p>
            <a:pPr marL="514350" indent="-514350">
              <a:buAutoNum type="arabicPeriod" startAt="2"/>
            </a:pPr>
            <a:endParaRPr lang="ru-RU" sz="2500" dirty="0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24744"/>
          </a:xfrm>
        </p:spPr>
        <p:txBody>
          <a:bodyPr>
            <a:noAutofit/>
          </a:bodyPr>
          <a:lstStyle/>
          <a:p>
            <a:r>
              <a:rPr lang="ru-RU" sz="3000" b="1" dirty="0"/>
              <a:t>Употребление неопределенного артикля «а» с исчисляемыми существительными: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357298"/>
          </a:xfrm>
        </p:spPr>
        <p:txBody>
          <a:bodyPr>
            <a:noAutofit/>
          </a:bodyPr>
          <a:lstStyle/>
          <a:p>
            <a:r>
              <a:rPr lang="ru-RU" sz="3000" b="1" dirty="0"/>
              <a:t>Употребление неопределенного артикля «а» с исчисляемыми существительными</a:t>
            </a:r>
            <a:r>
              <a:rPr lang="en-US" sz="3000" b="1" dirty="0"/>
              <a:t> </a:t>
            </a:r>
            <a:r>
              <a:rPr lang="ru-RU" sz="3000" b="1" dirty="0"/>
              <a:t>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239484"/>
          </a:xfrm>
        </p:spPr>
        <p:txBody>
          <a:bodyPr>
            <a:normAutofit lnSpcReduction="10000"/>
          </a:bodyPr>
          <a:lstStyle/>
          <a:p>
            <a:pPr marL="1143000" indent="-1143000">
              <a:spcBef>
                <a:spcPts val="0"/>
              </a:spcBef>
              <a:buNone/>
            </a:pPr>
            <a:r>
              <a:rPr lang="ru-RU" sz="2500" b="1" dirty="0"/>
              <a:t>Другие случаи употребления:</a:t>
            </a:r>
          </a:p>
          <a:p>
            <a:pPr marL="1143000" indent="-1143000">
              <a:spcBef>
                <a:spcPts val="0"/>
              </a:spcBef>
              <a:buNone/>
            </a:pPr>
            <a:r>
              <a:rPr lang="ru-RU" sz="2500" dirty="0"/>
              <a:t>5. В восклицательных предложениях после слова</a:t>
            </a:r>
            <a:endParaRPr lang="en-US" sz="2500" dirty="0"/>
          </a:p>
          <a:p>
            <a:pPr marL="1143000" indent="-1143000">
              <a:spcBef>
                <a:spcPts val="0"/>
              </a:spcBef>
              <a:buNone/>
            </a:pPr>
            <a:r>
              <a:rPr lang="en-US" sz="2500" b="1" dirty="0"/>
              <a:t>what </a:t>
            </a:r>
            <a:r>
              <a:rPr lang="ru-RU" sz="2500" i="1" dirty="0"/>
              <a:t>что, за, какой</a:t>
            </a:r>
            <a:r>
              <a:rPr lang="en-US" sz="2500" i="1" dirty="0"/>
              <a:t>:</a:t>
            </a:r>
          </a:p>
          <a:p>
            <a:pPr marL="1143000" indent="-1143000">
              <a:spcBef>
                <a:spcPts val="0"/>
              </a:spcBef>
              <a:buNone/>
            </a:pPr>
            <a:r>
              <a:rPr lang="en-US" sz="2500" dirty="0">
                <a:solidFill>
                  <a:srgbClr val="00B050"/>
                </a:solidFill>
              </a:rPr>
              <a:t>What a clever man! </a:t>
            </a:r>
            <a:endParaRPr lang="en-US" sz="2500" i="1" dirty="0"/>
          </a:p>
          <a:p>
            <a:pPr marL="1143000" indent="-1143000">
              <a:spcBef>
                <a:spcPts val="0"/>
              </a:spcBef>
              <a:buNone/>
            </a:pPr>
            <a:r>
              <a:rPr lang="en-US" sz="2500" i="1" dirty="0"/>
              <a:t>           </a:t>
            </a:r>
          </a:p>
          <a:p>
            <a:pPr marL="1143000" indent="-1143000">
              <a:spcBef>
                <a:spcPts val="0"/>
              </a:spcBef>
              <a:buNone/>
            </a:pPr>
            <a:r>
              <a:rPr lang="ru-RU" sz="2500" dirty="0"/>
              <a:t>6. После слов </a:t>
            </a:r>
            <a:r>
              <a:rPr lang="en-US" sz="2500" dirty="0"/>
              <a:t>such, rather, quite.</a:t>
            </a:r>
            <a:endParaRPr lang="ru-RU" sz="2500" dirty="0"/>
          </a:p>
          <a:p>
            <a:pPr marL="1143000" indent="-1143000">
              <a:spcBef>
                <a:spcPts val="0"/>
              </a:spcBef>
              <a:buNone/>
            </a:pPr>
            <a:r>
              <a:rPr lang="en-US" sz="2500" dirty="0">
                <a:solidFill>
                  <a:srgbClr val="00B050"/>
                </a:solidFill>
              </a:rPr>
              <a:t>She is such a clever woman! </a:t>
            </a:r>
          </a:p>
          <a:p>
            <a:pPr marL="1143000" indent="-1143000">
              <a:spcBef>
                <a:spcPts val="0"/>
              </a:spcBef>
              <a:buNone/>
            </a:pPr>
            <a:endParaRPr lang="en-US" sz="2500" dirty="0">
              <a:solidFill>
                <a:srgbClr val="00B050"/>
              </a:solidFill>
            </a:endParaRPr>
          </a:p>
          <a:p>
            <a:pPr marL="1143000" indent="-1143000">
              <a:spcBef>
                <a:spcPts val="0"/>
              </a:spcBef>
              <a:buNone/>
            </a:pPr>
            <a:r>
              <a:rPr lang="en-US" sz="2500" dirty="0"/>
              <a:t>7. </a:t>
            </a:r>
            <a:r>
              <a:rPr lang="ru-RU" sz="2500" dirty="0"/>
              <a:t>После прилагательных с предшествующими</a:t>
            </a:r>
            <a:endParaRPr lang="en-US" sz="2500" dirty="0"/>
          </a:p>
          <a:p>
            <a:pPr marL="1143000" indent="-1143000">
              <a:spcBef>
                <a:spcPts val="0"/>
              </a:spcBef>
              <a:buNone/>
            </a:pPr>
            <a:r>
              <a:rPr lang="ru-RU" sz="2500" dirty="0"/>
              <a:t>словами </a:t>
            </a:r>
            <a:r>
              <a:rPr lang="en-US" sz="2500" i="1" dirty="0"/>
              <a:t>so </a:t>
            </a:r>
            <a:r>
              <a:rPr lang="ru-RU" sz="2500" dirty="0"/>
              <a:t>или </a:t>
            </a:r>
            <a:r>
              <a:rPr lang="en-US" sz="2500" i="1" dirty="0"/>
              <a:t>too</a:t>
            </a:r>
            <a:r>
              <a:rPr lang="en-US" sz="2500" dirty="0"/>
              <a:t>.</a:t>
            </a:r>
            <a:endParaRPr lang="ru-RU" sz="2500" dirty="0"/>
          </a:p>
          <a:p>
            <a:pPr marL="1143000" indent="-1143000">
              <a:spcBef>
                <a:spcPts val="0"/>
              </a:spcBef>
              <a:buNone/>
            </a:pPr>
            <a:r>
              <a:rPr lang="en-US" sz="2500" dirty="0">
                <a:solidFill>
                  <a:srgbClr val="00B050"/>
                </a:solidFill>
              </a:rPr>
              <a:t>It is not so simple a problem as it seems. </a:t>
            </a:r>
          </a:p>
          <a:p>
            <a:pPr marL="514350" indent="-514350">
              <a:spcBef>
                <a:spcPts val="0"/>
              </a:spcBef>
              <a:buNone/>
            </a:pPr>
            <a:r>
              <a:rPr lang="ru-RU" sz="2400"/>
              <a:t> </a:t>
            </a:r>
            <a:endParaRPr lang="en-US" sz="2400" dirty="0">
              <a:solidFill>
                <a:srgbClr val="00B050"/>
              </a:solidFill>
            </a:endParaRPr>
          </a:p>
          <a:p>
            <a:pPr marL="514350" indent="-514350">
              <a:spcBef>
                <a:spcPts val="0"/>
              </a:spcBef>
              <a:buNone/>
            </a:pPr>
            <a:endParaRPr lang="en-US" sz="2400" dirty="0"/>
          </a:p>
          <a:p>
            <a:pPr marL="514350" indent="-514350">
              <a:spcBef>
                <a:spcPts val="0"/>
              </a:spcBef>
              <a:buNone/>
            </a:pPr>
            <a:r>
              <a:rPr lang="ru-RU" sz="2400" dirty="0"/>
              <a:t>Во множественном числе артикль отсутствует!</a:t>
            </a:r>
            <a:endParaRPr lang="en-US" sz="2400" dirty="0"/>
          </a:p>
          <a:p>
            <a:pPr marL="514350" indent="-514350">
              <a:buNone/>
            </a:pPr>
            <a:endParaRPr lang="en-US" sz="2500" dirty="0"/>
          </a:p>
          <a:p>
            <a:pPr marL="514350" indent="-514350">
              <a:buAutoNum type="arabicPeriod" startAt="2"/>
            </a:pPr>
            <a:endParaRPr lang="ru-RU" sz="2500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000" b="1" dirty="0"/>
              <a:t>Употребление определенного артикля «</a:t>
            </a:r>
            <a:r>
              <a:rPr lang="en-US" sz="3000" b="1" dirty="0"/>
              <a:t>the</a:t>
            </a:r>
            <a:r>
              <a:rPr lang="ru-RU" sz="3000" b="1" dirty="0"/>
              <a:t>» с исчисляемыми существительными: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5024600"/>
          </a:xfrm>
        </p:spPr>
        <p:txBody>
          <a:bodyPr>
            <a:normAutofit/>
          </a:bodyPr>
          <a:lstStyle/>
          <a:p>
            <a:pPr marL="514350" indent="-514350">
              <a:spcBef>
                <a:spcPts val="0"/>
              </a:spcBef>
              <a:buNone/>
            </a:pPr>
            <a:r>
              <a:rPr lang="ru-RU" dirty="0"/>
              <a:t>Определенный артикль </a:t>
            </a:r>
            <a:r>
              <a:rPr lang="en-US" dirty="0"/>
              <a:t>the</a:t>
            </a:r>
            <a:r>
              <a:rPr lang="ru-RU" dirty="0"/>
              <a:t> указывает </a:t>
            </a:r>
          </a:p>
          <a:p>
            <a:pPr marL="514350" indent="-514350">
              <a:spcBef>
                <a:spcPts val="0"/>
              </a:spcBef>
              <a:buNone/>
            </a:pPr>
            <a:r>
              <a:rPr lang="ru-RU" dirty="0"/>
              <a:t>определенное лицо или предмет (лица или </a:t>
            </a:r>
          </a:p>
          <a:p>
            <a:pPr marL="514350" indent="-514350">
              <a:spcBef>
                <a:spcPts val="0"/>
              </a:spcBef>
              <a:buNone/>
            </a:pPr>
            <a:r>
              <a:rPr lang="ru-RU" dirty="0"/>
              <a:t>предметы), т.е. на лицо или предмет, </a:t>
            </a:r>
          </a:p>
          <a:p>
            <a:pPr marL="514350" indent="-514350">
              <a:spcBef>
                <a:spcPts val="0"/>
              </a:spcBef>
              <a:buNone/>
            </a:pPr>
            <a:r>
              <a:rPr lang="ru-RU" dirty="0"/>
              <a:t>выделенный из всех лиц или предметов</a:t>
            </a:r>
            <a:endParaRPr lang="en-US" dirty="0"/>
          </a:p>
          <a:p>
            <a:pPr marL="514350" indent="-514350">
              <a:spcBef>
                <a:spcPts val="0"/>
              </a:spcBef>
              <a:buNone/>
            </a:pPr>
            <a:r>
              <a:rPr lang="en-US" dirty="0"/>
              <a:t> </a:t>
            </a:r>
            <a:r>
              <a:rPr lang="ru-RU" dirty="0"/>
              <a:t>данного класса.</a:t>
            </a:r>
            <a:endParaRPr lang="en-US" dirty="0"/>
          </a:p>
          <a:p>
            <a:pPr marL="514350" indent="-514350">
              <a:spcBef>
                <a:spcPts val="0"/>
              </a:spcBef>
              <a:buNone/>
            </a:pPr>
            <a:endParaRPr lang="en-US" dirty="0">
              <a:solidFill>
                <a:srgbClr val="00B050"/>
              </a:solidFill>
            </a:endParaRPr>
          </a:p>
          <a:p>
            <a:pPr marL="514350" indent="-514350">
              <a:spcBef>
                <a:spcPts val="0"/>
              </a:spcBef>
              <a:buNone/>
            </a:pPr>
            <a:endParaRPr lang="ru-RU" dirty="0">
              <a:solidFill>
                <a:srgbClr val="00B050"/>
              </a:solidFill>
            </a:endParaRPr>
          </a:p>
          <a:p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000" b="1" dirty="0"/>
              <a:t>Употребление определенного артикля «</a:t>
            </a:r>
            <a:r>
              <a:rPr lang="en-US" sz="3000" b="1" dirty="0"/>
              <a:t>the</a:t>
            </a:r>
            <a:r>
              <a:rPr lang="ru-RU" sz="3000" b="1" dirty="0"/>
              <a:t>» с исчисляемыми существительными:</a:t>
            </a:r>
            <a:endParaRPr lang="ru-RU" sz="3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5143536"/>
          </a:xfrm>
        </p:spPr>
        <p:txBody>
          <a:bodyPr>
            <a:normAutofit lnSpcReduction="10000"/>
          </a:bodyPr>
          <a:lstStyle/>
          <a:p>
            <a:pPr marL="514350" indent="-514350">
              <a:buAutoNum type="arabicPeriod"/>
            </a:pPr>
            <a:r>
              <a:rPr lang="ru-RU" sz="2200" dirty="0"/>
              <a:t>Когда существительное имеет определение, которое </a:t>
            </a:r>
          </a:p>
          <a:p>
            <a:pPr marL="514350" indent="-514350">
              <a:buNone/>
            </a:pPr>
            <a:r>
              <a:rPr lang="ru-RU" sz="2200" dirty="0"/>
              <a:t>выделяет его из всех лиц или предметов данного класса.</a:t>
            </a:r>
          </a:p>
          <a:p>
            <a:pPr marL="514350" indent="-514350">
              <a:buNone/>
            </a:pPr>
            <a:r>
              <a:rPr lang="en-US" sz="2200" dirty="0">
                <a:solidFill>
                  <a:srgbClr val="00B050"/>
                </a:solidFill>
              </a:rPr>
              <a:t>Show me the letter you received yesterday.</a:t>
            </a:r>
            <a:endParaRPr lang="ru-RU" sz="2200" dirty="0">
              <a:solidFill>
                <a:srgbClr val="00B050"/>
              </a:solidFill>
            </a:endParaRPr>
          </a:p>
          <a:p>
            <a:pPr marL="514350" indent="-514350">
              <a:buNone/>
            </a:pPr>
            <a:r>
              <a:rPr lang="ru-RU" sz="2200" dirty="0"/>
              <a:t>2. Когда из ситуации или контекста ясно, какое именно </a:t>
            </a:r>
          </a:p>
          <a:p>
            <a:pPr marL="514350" indent="-514350">
              <a:buNone/>
            </a:pPr>
            <a:r>
              <a:rPr lang="ru-RU" sz="2200" dirty="0"/>
              <a:t>лицо или предмет имеется в виду.</a:t>
            </a:r>
          </a:p>
          <a:p>
            <a:pPr marL="514350" indent="-514350">
              <a:buNone/>
            </a:pPr>
            <a:r>
              <a:rPr lang="en-US" sz="2200" dirty="0">
                <a:solidFill>
                  <a:srgbClr val="00B050"/>
                </a:solidFill>
              </a:rPr>
              <a:t>Please close the window. </a:t>
            </a:r>
          </a:p>
          <a:p>
            <a:pPr marL="514350" indent="-514350">
              <a:buNone/>
            </a:pPr>
            <a:r>
              <a:rPr lang="en-US" sz="2200" dirty="0"/>
              <a:t>3. </a:t>
            </a:r>
            <a:r>
              <a:rPr lang="ru-RU" sz="2200" dirty="0"/>
              <a:t>Когда лицо или предмет уже названный ранее, снова </a:t>
            </a:r>
          </a:p>
          <a:p>
            <a:pPr marL="514350" indent="-514350">
              <a:buNone/>
            </a:pPr>
            <a:r>
              <a:rPr lang="ru-RU" sz="2200" dirty="0"/>
              <a:t>упоминается в беседе или тексте.</a:t>
            </a:r>
          </a:p>
          <a:p>
            <a:pPr marL="514350" indent="-514350">
              <a:buNone/>
            </a:pPr>
            <a:r>
              <a:rPr lang="en-US" sz="2200" dirty="0">
                <a:solidFill>
                  <a:srgbClr val="00B050"/>
                </a:solidFill>
              </a:rPr>
              <a:t>When I entered the room, I saw a man standing at the</a:t>
            </a:r>
          </a:p>
          <a:p>
            <a:pPr marL="514350" indent="-514350">
              <a:buNone/>
            </a:pPr>
            <a:r>
              <a:rPr lang="en-US" sz="2200" dirty="0">
                <a:solidFill>
                  <a:srgbClr val="00B050"/>
                </a:solidFill>
              </a:rPr>
              <a:t>window. The man was very old.</a:t>
            </a:r>
          </a:p>
          <a:p>
            <a:pPr marL="514350" indent="-514350">
              <a:buNone/>
            </a:pPr>
            <a:r>
              <a:rPr lang="en-US" sz="2200" dirty="0"/>
              <a:t>4. </a:t>
            </a:r>
            <a:r>
              <a:rPr lang="ru-RU" sz="2200" dirty="0"/>
              <a:t>Когда лицо или предмет является единственным в своем роде </a:t>
            </a:r>
          </a:p>
          <a:p>
            <a:pPr marL="514350" indent="-514350">
              <a:buNone/>
            </a:pPr>
            <a:r>
              <a:rPr lang="ru-RU" sz="2200" dirty="0"/>
              <a:t>или в данной обстановке</a:t>
            </a:r>
          </a:p>
          <a:p>
            <a:pPr marL="514350" indent="-514350">
              <a:buNone/>
            </a:pPr>
            <a:r>
              <a:rPr lang="en-US" sz="2200" dirty="0">
                <a:solidFill>
                  <a:srgbClr val="00B050"/>
                </a:solidFill>
              </a:rPr>
              <a:t>The earth goes round the sun.</a:t>
            </a:r>
            <a:endParaRPr lang="ru-RU" sz="2200" dirty="0">
              <a:solidFill>
                <a:srgbClr val="00B050"/>
              </a:solidFill>
            </a:endParaRPr>
          </a:p>
          <a:p>
            <a:pPr marL="514350" indent="-514350">
              <a:buNone/>
            </a:pPr>
            <a:endParaRPr lang="en-US" sz="2500" dirty="0"/>
          </a:p>
          <a:p>
            <a:pPr marL="514350" indent="-514350">
              <a:buAutoNum type="arabicPeriod"/>
            </a:pPr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68760"/>
          </a:xfrm>
        </p:spPr>
        <p:txBody>
          <a:bodyPr>
            <a:normAutofit/>
          </a:bodyPr>
          <a:lstStyle/>
          <a:p>
            <a:r>
              <a:rPr lang="ru-RU" sz="3000" b="1" dirty="0"/>
              <a:t>Употребление определенного артикля «</a:t>
            </a:r>
            <a:r>
              <a:rPr lang="en-US" sz="3000" b="1" dirty="0"/>
              <a:t>the</a:t>
            </a:r>
            <a:r>
              <a:rPr lang="ru-RU" sz="3000" b="1" dirty="0"/>
              <a:t>» с исчисляемыми существительными:</a:t>
            </a:r>
            <a:endParaRPr lang="ru-RU" sz="3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>
              <a:buNone/>
            </a:pPr>
            <a:r>
              <a:rPr lang="EN-US" dirty="0"/>
              <a:t>     </a:t>
            </a:r>
            <a:r>
              <a:rPr lang="RU-RU" b="1" dirty="0"/>
              <a:t>Другие случаи употребления:</a:t>
            </a:r>
          </a:p>
          <a:p>
            <a:pPr marL="0" indent="0">
              <a:buNone/>
            </a:pPr>
            <a:r>
              <a:rPr lang="RU-RU" sz="2700" dirty="0"/>
              <a:t>5. Для обозначения целого класса предметов</a:t>
            </a:r>
          </a:p>
          <a:p>
            <a:pPr marL="514350" indent="-514350">
              <a:buNone/>
            </a:pPr>
            <a:r>
              <a:rPr lang="EN-US" sz="2700" dirty="0"/>
              <a:t>     </a:t>
            </a:r>
            <a:r>
              <a:rPr lang="EN-US" sz="2700" dirty="0">
                <a:solidFill>
                  <a:srgbClr val="00B050"/>
                </a:solidFill>
              </a:rPr>
              <a:t>The African elephant is taller than the Indian.</a:t>
            </a:r>
          </a:p>
          <a:p>
            <a:pPr marL="514350" indent="-514350">
              <a:buNone/>
            </a:pPr>
            <a:r>
              <a:rPr lang="RU-RU" sz="2700" dirty="0"/>
              <a:t>6. Перед именами прилагательными и </a:t>
            </a:r>
          </a:p>
          <a:p>
            <a:pPr marL="514350" indent="-514350">
              <a:buNone/>
            </a:pPr>
            <a:r>
              <a:rPr lang="RU-RU" sz="2700" dirty="0"/>
              <a:t>причастиями, превратившимися в имена</a:t>
            </a:r>
            <a:r>
              <a:rPr lang="EN-US" sz="2700" dirty="0"/>
              <a:t> </a:t>
            </a:r>
          </a:p>
          <a:p>
            <a:pPr marL="514350" indent="-514350">
              <a:buNone/>
            </a:pPr>
            <a:r>
              <a:rPr lang="RU-RU" sz="2700" dirty="0"/>
              <a:t>существительные, со значением множественного </a:t>
            </a:r>
          </a:p>
          <a:p>
            <a:pPr marL="514350" indent="-514350">
              <a:buNone/>
            </a:pPr>
            <a:r>
              <a:rPr lang="RU-RU" sz="2700" dirty="0"/>
              <a:t>числа</a:t>
            </a:r>
            <a:r>
              <a:rPr lang="EN-US" sz="2700" dirty="0"/>
              <a:t>.</a:t>
            </a:r>
          </a:p>
          <a:p>
            <a:pPr marL="514350" indent="-514350">
              <a:buNone/>
            </a:pPr>
            <a:r>
              <a:rPr lang="EN-US" sz="2700" dirty="0"/>
              <a:t>     </a:t>
            </a:r>
            <a:r>
              <a:rPr lang="EN-US" sz="2700" dirty="0">
                <a:solidFill>
                  <a:srgbClr val="00B050"/>
                </a:solidFill>
              </a:rPr>
              <a:t>Do you think the rich should pay more taxes to help the poor?</a:t>
            </a:r>
          </a:p>
          <a:p>
            <a:pPr marL="514350" indent="-514350">
              <a:buNone/>
            </a:pPr>
            <a:r>
              <a:rPr lang="RU-RU" sz="2700" dirty="0"/>
              <a:t>7. С названиями национальностей (во </a:t>
            </a:r>
            <a:r>
              <a:rPr lang="RU-RU" sz="2700" dirty="0" err="1"/>
              <a:t>мн.числе</a:t>
            </a:r>
            <a:r>
              <a:rPr lang="RU-RU" sz="2700" dirty="0"/>
              <a:t>): </a:t>
            </a:r>
          </a:p>
          <a:p>
            <a:pPr marL="514350" indent="-514350">
              <a:buNone/>
            </a:pPr>
            <a:r>
              <a:rPr lang="EN-US" sz="2700" dirty="0">
                <a:solidFill>
                  <a:srgbClr val="00B050"/>
                </a:solidFill>
              </a:rPr>
              <a:t>the</a:t>
            </a:r>
            <a:r>
              <a:rPr lang="RU-RU" sz="2700" dirty="0">
                <a:solidFill>
                  <a:srgbClr val="00B050"/>
                </a:solidFill>
              </a:rPr>
              <a:t> </a:t>
            </a:r>
            <a:r>
              <a:rPr lang="EN-US" sz="2700" dirty="0">
                <a:solidFill>
                  <a:srgbClr val="00B050"/>
                </a:solidFill>
              </a:rPr>
              <a:t>Spanish, the French, the Chinese</a:t>
            </a:r>
          </a:p>
          <a:p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0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5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6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7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5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6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7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8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9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346</TotalTime>
  <Words>1206</Words>
  <Application>Microsoft Office PowerPoint</Application>
  <PresentationFormat>Экран (4:3)</PresentationFormat>
  <Paragraphs>197</Paragraphs>
  <Slides>18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ARTICLES</vt:lpstr>
      <vt:lpstr>Презентация PowerPoint</vt:lpstr>
      <vt:lpstr>Презентация PowerPoint</vt:lpstr>
      <vt:lpstr>Употребление неопределенного артикля «а» с исчисляемыми существительными:</vt:lpstr>
      <vt:lpstr>Употребление неопределенного артикля «а» с исчисляемыми существительными:</vt:lpstr>
      <vt:lpstr>Употребление неопределенного артикля «а» с исчисляемыми существительными :</vt:lpstr>
      <vt:lpstr>Употребление определенного артикля «the» с исчисляемыми существительными:</vt:lpstr>
      <vt:lpstr>Употребление определенного артикля «the» с исчисляемыми существительными:</vt:lpstr>
      <vt:lpstr>Употребление определенного артикля «the» с исчисляемыми существительными:</vt:lpstr>
      <vt:lpstr>Употребление определенного артикля «the» с неисчисляемыми существительными:</vt:lpstr>
      <vt:lpstr>Другие случаи использования артиклей</vt:lpstr>
      <vt:lpstr>Другие случаи использования артиклей</vt:lpstr>
      <vt:lpstr>Употребление артиклей с именами собственными</vt:lpstr>
      <vt:lpstr>THE c географическими названиями</vt:lpstr>
      <vt:lpstr>THE c географическими названиями</vt:lpstr>
      <vt:lpstr>THE и имена собственные  (другие случаи употребления):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COUNTABLE AND UNCOUNTABLE NOUNS</dc:title>
  <dc:creator>Олег</dc:creator>
  <cp:lastModifiedBy>Устройство вагонов</cp:lastModifiedBy>
  <cp:revision>74</cp:revision>
  <dcterms:created xsi:type="dcterms:W3CDTF">2015-11-02T16:45:58Z</dcterms:created>
  <dcterms:modified xsi:type="dcterms:W3CDTF">2016-10-17T14:03:00Z</dcterms:modified>
</cp:coreProperties>
</file>