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1885A2-E341-40C5-AB2B-AB223DCC7B8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86BAFE-D515-483E-A552-5E8D139A5B85}">
      <dgm:prSet phldrT="[Текст]" custT="1"/>
      <dgm:spPr/>
      <dgm:t>
        <a:bodyPr/>
        <a:lstStyle/>
        <a:p>
          <a:r>
            <a:rPr lang="en-US" sz="3600" b="1" dirty="0" smtClean="0"/>
            <a:t>Nouns</a:t>
          </a:r>
          <a:endParaRPr lang="ru-RU" sz="3600" b="1" dirty="0" smtClean="0"/>
        </a:p>
        <a:p>
          <a:r>
            <a:rPr lang="en-US" sz="2300" dirty="0" smtClean="0"/>
            <a:t>(</a:t>
          </a:r>
          <a:r>
            <a:rPr lang="ru-RU" sz="2300" dirty="0" smtClean="0"/>
            <a:t>существительные)</a:t>
          </a:r>
          <a:endParaRPr lang="ru-RU" sz="2300" dirty="0"/>
        </a:p>
      </dgm:t>
    </dgm:pt>
    <dgm:pt modelId="{45C2C9F7-8507-4EC0-B2CB-741D6A3D1EB7}" type="parTrans" cxnId="{044CBD4B-6663-4FBF-A395-09B004E7B881}">
      <dgm:prSet/>
      <dgm:spPr/>
      <dgm:t>
        <a:bodyPr/>
        <a:lstStyle/>
        <a:p>
          <a:endParaRPr lang="ru-RU"/>
        </a:p>
      </dgm:t>
    </dgm:pt>
    <dgm:pt modelId="{340B86BE-31FB-45C3-AE03-14E8331166BF}" type="sibTrans" cxnId="{044CBD4B-6663-4FBF-A395-09B004E7B881}">
      <dgm:prSet/>
      <dgm:spPr/>
      <dgm:t>
        <a:bodyPr/>
        <a:lstStyle/>
        <a:p>
          <a:endParaRPr lang="ru-RU"/>
        </a:p>
      </dgm:t>
    </dgm:pt>
    <dgm:pt modelId="{91F5E93C-F1D8-4DCD-B9CC-DEBD987C2A88}">
      <dgm:prSet phldrT="[Текст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en-US" sz="3200" b="1" dirty="0" smtClean="0"/>
        </a:p>
        <a:p>
          <a:pPr>
            <a:lnSpc>
              <a:spcPct val="90000"/>
            </a:lnSpc>
            <a:spcAft>
              <a:spcPct val="35000"/>
            </a:spcAft>
          </a:pPr>
          <a:endParaRPr lang="en-US" sz="3200" b="1" dirty="0" smtClean="0"/>
        </a:p>
        <a:p>
          <a:pPr>
            <a:lnSpc>
              <a:spcPct val="90000"/>
            </a:lnSpc>
            <a:spcAft>
              <a:spcPct val="35000"/>
            </a:spcAft>
          </a:pPr>
          <a:endParaRPr lang="en-US" sz="3200" b="1" dirty="0" smtClean="0"/>
        </a:p>
        <a:p>
          <a:pPr>
            <a:lnSpc>
              <a:spcPct val="90000"/>
            </a:lnSpc>
            <a:spcAft>
              <a:spcPct val="35000"/>
            </a:spcAft>
          </a:pPr>
          <a:endParaRPr lang="en-US" sz="3200" b="1" dirty="0" smtClean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>
              <a:solidFill>
                <a:srgbClr val="FF0000"/>
              </a:solidFill>
            </a:rPr>
            <a:t>Countable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400" dirty="0" smtClean="0">
              <a:solidFill>
                <a:srgbClr val="FF0000"/>
              </a:solidFill>
            </a:rPr>
            <a:t>исчисляемые</a:t>
          </a:r>
          <a:endParaRPr lang="en-US" sz="2400" dirty="0" smtClean="0">
            <a:solidFill>
              <a:srgbClr val="FF0000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 smtClean="0"/>
            <a:t>(</a:t>
          </a:r>
          <a:r>
            <a:rPr lang="ru-RU" sz="2400" dirty="0" smtClean="0"/>
            <a:t>имеют форму единственного и множественного числа):</a:t>
          </a:r>
          <a:endParaRPr lang="en-US" sz="2400" dirty="0" smtClean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 smtClean="0">
              <a:solidFill>
                <a:srgbClr val="00B050"/>
              </a:solidFill>
            </a:rPr>
            <a:t>apple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 smtClean="0">
              <a:solidFill>
                <a:srgbClr val="00B050"/>
              </a:solidFill>
            </a:rPr>
            <a:t>house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 smtClean="0">
              <a:solidFill>
                <a:srgbClr val="00B050"/>
              </a:solidFill>
            </a:rPr>
            <a:t>umbrella</a:t>
          </a:r>
        </a:p>
        <a:p>
          <a:pPr>
            <a:lnSpc>
              <a:spcPct val="90000"/>
            </a:lnSpc>
            <a:spcAft>
              <a:spcPct val="35000"/>
            </a:spcAft>
          </a:pPr>
          <a:endParaRPr lang="en-US" sz="3200" dirty="0" smtClean="0"/>
        </a:p>
        <a:p>
          <a:pPr>
            <a:lnSpc>
              <a:spcPct val="90000"/>
            </a:lnSpc>
            <a:spcAft>
              <a:spcPct val="35000"/>
            </a:spcAft>
          </a:pPr>
          <a:endParaRPr lang="en-US" sz="3200" dirty="0" smtClean="0"/>
        </a:p>
        <a:p>
          <a:pPr>
            <a:lnSpc>
              <a:spcPct val="90000"/>
            </a:lnSpc>
            <a:spcAft>
              <a:spcPct val="35000"/>
            </a:spcAft>
          </a:pPr>
          <a:endParaRPr lang="ru-RU" sz="3200" dirty="0" smtClean="0"/>
        </a:p>
        <a:p>
          <a:pPr>
            <a:lnSpc>
              <a:spcPct val="90000"/>
            </a:lnSpc>
            <a:spcAft>
              <a:spcPct val="35000"/>
            </a:spcAft>
          </a:pPr>
          <a:endParaRPr lang="ru-RU" sz="3200" dirty="0"/>
        </a:p>
      </dgm:t>
    </dgm:pt>
    <dgm:pt modelId="{295E812B-A609-4853-A85D-5E7D91C7CF5B}" type="parTrans" cxnId="{B8076484-A3E8-446F-B7F8-CCB7C1C00C0D}">
      <dgm:prSet/>
      <dgm:spPr/>
      <dgm:t>
        <a:bodyPr/>
        <a:lstStyle/>
        <a:p>
          <a:endParaRPr lang="ru-RU"/>
        </a:p>
      </dgm:t>
    </dgm:pt>
    <dgm:pt modelId="{3B676A86-0C98-4C6C-8867-0192F9A0B518}" type="sibTrans" cxnId="{B8076484-A3E8-446F-B7F8-CCB7C1C00C0D}">
      <dgm:prSet/>
      <dgm:spPr/>
      <dgm:t>
        <a:bodyPr/>
        <a:lstStyle/>
        <a:p>
          <a:endParaRPr lang="ru-RU"/>
        </a:p>
      </dgm:t>
    </dgm:pt>
    <dgm:pt modelId="{E4898FB5-1534-463B-8B36-23BCA278877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500" b="1" dirty="0" smtClean="0">
              <a:solidFill>
                <a:srgbClr val="FF0000"/>
              </a:solidFill>
            </a:rPr>
            <a:t>Uncountable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500" dirty="0" smtClean="0">
              <a:solidFill>
                <a:srgbClr val="FF0000"/>
              </a:solidFill>
            </a:rPr>
            <a:t>неисчисляемые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ru-RU" sz="2500" dirty="0" smtClean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500" dirty="0" smtClean="0"/>
            <a:t>(</a:t>
          </a:r>
          <a:r>
            <a:rPr lang="ru-RU" sz="2500" dirty="0" smtClean="0"/>
            <a:t>не имеют форму множественного числа):</a:t>
          </a:r>
          <a:endParaRPr lang="en-US" sz="2500" dirty="0" smtClean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500" dirty="0" smtClean="0">
              <a:solidFill>
                <a:srgbClr val="00B050"/>
              </a:solidFill>
            </a:rPr>
            <a:t>rice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500" dirty="0" smtClean="0">
              <a:solidFill>
                <a:srgbClr val="00B050"/>
              </a:solidFill>
            </a:rPr>
            <a:t>water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500" dirty="0" smtClean="0">
              <a:solidFill>
                <a:srgbClr val="00B050"/>
              </a:solidFill>
            </a:rPr>
            <a:t>music</a:t>
          </a:r>
        </a:p>
        <a:p>
          <a:pPr>
            <a:lnSpc>
              <a:spcPct val="90000"/>
            </a:lnSpc>
            <a:spcAft>
              <a:spcPct val="35000"/>
            </a:spcAft>
          </a:pPr>
          <a:endParaRPr lang="ru-RU" sz="2800" dirty="0"/>
        </a:p>
      </dgm:t>
    </dgm:pt>
    <dgm:pt modelId="{30FE33BC-F92F-4F5C-99FE-C59EB14BBFF3}" type="parTrans" cxnId="{FB8A3D5F-C12B-47CF-A3C9-EF7E221A3588}">
      <dgm:prSet/>
      <dgm:spPr/>
      <dgm:t>
        <a:bodyPr/>
        <a:lstStyle/>
        <a:p>
          <a:endParaRPr lang="ru-RU"/>
        </a:p>
      </dgm:t>
    </dgm:pt>
    <dgm:pt modelId="{C3078830-7EB2-4293-8612-169231C10BFA}" type="sibTrans" cxnId="{FB8A3D5F-C12B-47CF-A3C9-EF7E221A3588}">
      <dgm:prSet/>
      <dgm:spPr/>
      <dgm:t>
        <a:bodyPr/>
        <a:lstStyle/>
        <a:p>
          <a:endParaRPr lang="ru-RU"/>
        </a:p>
      </dgm:t>
    </dgm:pt>
    <dgm:pt modelId="{9FEDAEFC-DE78-4ABB-885D-6E3AA230C114}" type="pres">
      <dgm:prSet presAssocID="{8A1885A2-E341-40C5-AB2B-AB223DCC7B8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1426E79-7B7C-4981-ACAB-6AB6BBCEF435}" type="pres">
      <dgm:prSet presAssocID="{B286BAFE-D515-483E-A552-5E8D139A5B85}" presName="hierRoot1" presStyleCnt="0"/>
      <dgm:spPr/>
    </dgm:pt>
    <dgm:pt modelId="{268BB1F1-0D11-44A0-BBC0-7FDE34105E48}" type="pres">
      <dgm:prSet presAssocID="{B286BAFE-D515-483E-A552-5E8D139A5B85}" presName="composite" presStyleCnt="0"/>
      <dgm:spPr/>
    </dgm:pt>
    <dgm:pt modelId="{38BA3090-AB63-477E-BA9F-3031D6D05463}" type="pres">
      <dgm:prSet presAssocID="{B286BAFE-D515-483E-A552-5E8D139A5B85}" presName="background" presStyleLbl="node0" presStyleIdx="0" presStyleCnt="1"/>
      <dgm:spPr/>
    </dgm:pt>
    <dgm:pt modelId="{13DB731F-D40E-4074-A7DE-AE1E0F9F553B}" type="pres">
      <dgm:prSet presAssocID="{B286BAFE-D515-483E-A552-5E8D139A5B85}" presName="text" presStyleLbl="fgAcc0" presStyleIdx="0" presStyleCnt="1" custScaleX="1108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0E8B00-3FD5-4CEF-B225-74FACFBBA087}" type="pres">
      <dgm:prSet presAssocID="{B286BAFE-D515-483E-A552-5E8D139A5B85}" presName="hierChild2" presStyleCnt="0"/>
      <dgm:spPr/>
    </dgm:pt>
    <dgm:pt modelId="{9F249417-D8F4-44BC-892E-92E85C86FF43}" type="pres">
      <dgm:prSet presAssocID="{295E812B-A609-4853-A85D-5E7D91C7CF5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8AF16B75-CD21-46A1-95B4-73BF12F16005}" type="pres">
      <dgm:prSet presAssocID="{91F5E93C-F1D8-4DCD-B9CC-DEBD987C2A88}" presName="hierRoot2" presStyleCnt="0"/>
      <dgm:spPr/>
    </dgm:pt>
    <dgm:pt modelId="{B1AEC580-E1FD-4F31-8D36-E776C2B2E9FC}" type="pres">
      <dgm:prSet presAssocID="{91F5E93C-F1D8-4DCD-B9CC-DEBD987C2A88}" presName="composite2" presStyleCnt="0"/>
      <dgm:spPr/>
    </dgm:pt>
    <dgm:pt modelId="{62AF8CDE-814C-452B-AAF7-1566054CB073}" type="pres">
      <dgm:prSet presAssocID="{91F5E93C-F1D8-4DCD-B9CC-DEBD987C2A88}" presName="background2" presStyleLbl="node2" presStyleIdx="0" presStyleCnt="2"/>
      <dgm:spPr/>
    </dgm:pt>
    <dgm:pt modelId="{972C5903-3AA5-40BB-84A0-BC01F6E2468A}" type="pres">
      <dgm:prSet presAssocID="{91F5E93C-F1D8-4DCD-B9CC-DEBD987C2A88}" presName="text2" presStyleLbl="fgAcc2" presStyleIdx="0" presStyleCnt="2" custScaleX="123675" custScaleY="1996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0BF3C9-D6E7-47E0-9E8E-239DD360F9D0}" type="pres">
      <dgm:prSet presAssocID="{91F5E93C-F1D8-4DCD-B9CC-DEBD987C2A88}" presName="hierChild3" presStyleCnt="0"/>
      <dgm:spPr/>
    </dgm:pt>
    <dgm:pt modelId="{9C7CBD71-9840-4DC5-B4AD-99E90A3DBDA0}" type="pres">
      <dgm:prSet presAssocID="{30FE33BC-F92F-4F5C-99FE-C59EB14BBFF3}" presName="Name10" presStyleLbl="parChTrans1D2" presStyleIdx="1" presStyleCnt="2"/>
      <dgm:spPr/>
      <dgm:t>
        <a:bodyPr/>
        <a:lstStyle/>
        <a:p>
          <a:endParaRPr lang="ru-RU"/>
        </a:p>
      </dgm:t>
    </dgm:pt>
    <dgm:pt modelId="{66FB6C3C-490F-47E5-B6B0-C75F883EB021}" type="pres">
      <dgm:prSet presAssocID="{E4898FB5-1534-463B-8B36-23BCA2788777}" presName="hierRoot2" presStyleCnt="0"/>
      <dgm:spPr/>
    </dgm:pt>
    <dgm:pt modelId="{292965B0-28E3-44B9-8D5A-F034204A89B8}" type="pres">
      <dgm:prSet presAssocID="{E4898FB5-1534-463B-8B36-23BCA2788777}" presName="composite2" presStyleCnt="0"/>
      <dgm:spPr/>
    </dgm:pt>
    <dgm:pt modelId="{9E9A05B0-713D-4973-92EA-DDD430F3340C}" type="pres">
      <dgm:prSet presAssocID="{E4898FB5-1534-463B-8B36-23BCA2788777}" presName="background2" presStyleLbl="node2" presStyleIdx="1" presStyleCnt="2"/>
      <dgm:spPr/>
    </dgm:pt>
    <dgm:pt modelId="{7E8C6E50-78F6-4857-93FC-810EE539B205}" type="pres">
      <dgm:prSet presAssocID="{E4898FB5-1534-463B-8B36-23BCA2788777}" presName="text2" presStyleLbl="fgAcc2" presStyleIdx="1" presStyleCnt="2" custScaleX="137922" custScaleY="2045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6BE5C9-F8CF-4BF8-98AE-C88FF01C4EA0}" type="pres">
      <dgm:prSet presAssocID="{E4898FB5-1534-463B-8B36-23BCA2788777}" presName="hierChild3" presStyleCnt="0"/>
      <dgm:spPr/>
    </dgm:pt>
  </dgm:ptLst>
  <dgm:cxnLst>
    <dgm:cxn modelId="{7200CBA6-486B-45F2-A98B-D0E7C3F66687}" type="presOf" srcId="{30FE33BC-F92F-4F5C-99FE-C59EB14BBFF3}" destId="{9C7CBD71-9840-4DC5-B4AD-99E90A3DBDA0}" srcOrd="0" destOrd="0" presId="urn:microsoft.com/office/officeart/2005/8/layout/hierarchy1"/>
    <dgm:cxn modelId="{1F3382D1-1855-42D9-9E09-39FB256CEEE1}" type="presOf" srcId="{E4898FB5-1534-463B-8B36-23BCA2788777}" destId="{7E8C6E50-78F6-4857-93FC-810EE539B205}" srcOrd="0" destOrd="0" presId="urn:microsoft.com/office/officeart/2005/8/layout/hierarchy1"/>
    <dgm:cxn modelId="{B8076484-A3E8-446F-B7F8-CCB7C1C00C0D}" srcId="{B286BAFE-D515-483E-A552-5E8D139A5B85}" destId="{91F5E93C-F1D8-4DCD-B9CC-DEBD987C2A88}" srcOrd="0" destOrd="0" parTransId="{295E812B-A609-4853-A85D-5E7D91C7CF5B}" sibTransId="{3B676A86-0C98-4C6C-8867-0192F9A0B518}"/>
    <dgm:cxn modelId="{EABA5F64-7118-47A3-8D56-AE2913BAE971}" type="presOf" srcId="{295E812B-A609-4853-A85D-5E7D91C7CF5B}" destId="{9F249417-D8F4-44BC-892E-92E85C86FF43}" srcOrd="0" destOrd="0" presId="urn:microsoft.com/office/officeart/2005/8/layout/hierarchy1"/>
    <dgm:cxn modelId="{18D647F6-34F9-4025-8AC3-4173D26261BD}" type="presOf" srcId="{B286BAFE-D515-483E-A552-5E8D139A5B85}" destId="{13DB731F-D40E-4074-A7DE-AE1E0F9F553B}" srcOrd="0" destOrd="0" presId="urn:microsoft.com/office/officeart/2005/8/layout/hierarchy1"/>
    <dgm:cxn modelId="{FB8A3D5F-C12B-47CF-A3C9-EF7E221A3588}" srcId="{B286BAFE-D515-483E-A552-5E8D139A5B85}" destId="{E4898FB5-1534-463B-8B36-23BCA2788777}" srcOrd="1" destOrd="0" parTransId="{30FE33BC-F92F-4F5C-99FE-C59EB14BBFF3}" sibTransId="{C3078830-7EB2-4293-8612-169231C10BFA}"/>
    <dgm:cxn modelId="{0DFFE3B3-45B8-4E08-84BA-588A39A58F4A}" type="presOf" srcId="{8A1885A2-E341-40C5-AB2B-AB223DCC7B85}" destId="{9FEDAEFC-DE78-4ABB-885D-6E3AA230C114}" srcOrd="0" destOrd="0" presId="urn:microsoft.com/office/officeart/2005/8/layout/hierarchy1"/>
    <dgm:cxn modelId="{044CBD4B-6663-4FBF-A395-09B004E7B881}" srcId="{8A1885A2-E341-40C5-AB2B-AB223DCC7B85}" destId="{B286BAFE-D515-483E-A552-5E8D139A5B85}" srcOrd="0" destOrd="0" parTransId="{45C2C9F7-8507-4EC0-B2CB-741D6A3D1EB7}" sibTransId="{340B86BE-31FB-45C3-AE03-14E8331166BF}"/>
    <dgm:cxn modelId="{66DDE869-B19E-4B6B-B49A-865B4DC899C6}" type="presOf" srcId="{91F5E93C-F1D8-4DCD-B9CC-DEBD987C2A88}" destId="{972C5903-3AA5-40BB-84A0-BC01F6E2468A}" srcOrd="0" destOrd="0" presId="urn:microsoft.com/office/officeart/2005/8/layout/hierarchy1"/>
    <dgm:cxn modelId="{CBCE9C8C-DB40-4C6B-B280-FDD5867C0E47}" type="presParOf" srcId="{9FEDAEFC-DE78-4ABB-885D-6E3AA230C114}" destId="{E1426E79-7B7C-4981-ACAB-6AB6BBCEF435}" srcOrd="0" destOrd="0" presId="urn:microsoft.com/office/officeart/2005/8/layout/hierarchy1"/>
    <dgm:cxn modelId="{8972A60B-4627-4CD3-8856-187CABE12FB8}" type="presParOf" srcId="{E1426E79-7B7C-4981-ACAB-6AB6BBCEF435}" destId="{268BB1F1-0D11-44A0-BBC0-7FDE34105E48}" srcOrd="0" destOrd="0" presId="urn:microsoft.com/office/officeart/2005/8/layout/hierarchy1"/>
    <dgm:cxn modelId="{AA98F2A3-1240-4125-B50D-B78971ECEC8D}" type="presParOf" srcId="{268BB1F1-0D11-44A0-BBC0-7FDE34105E48}" destId="{38BA3090-AB63-477E-BA9F-3031D6D05463}" srcOrd="0" destOrd="0" presId="urn:microsoft.com/office/officeart/2005/8/layout/hierarchy1"/>
    <dgm:cxn modelId="{E68900F2-8C9F-484A-BE4C-91E5795B193B}" type="presParOf" srcId="{268BB1F1-0D11-44A0-BBC0-7FDE34105E48}" destId="{13DB731F-D40E-4074-A7DE-AE1E0F9F553B}" srcOrd="1" destOrd="0" presId="urn:microsoft.com/office/officeart/2005/8/layout/hierarchy1"/>
    <dgm:cxn modelId="{1D66BEEB-3D45-419A-88DB-B0C10CFD0E27}" type="presParOf" srcId="{E1426E79-7B7C-4981-ACAB-6AB6BBCEF435}" destId="{AE0E8B00-3FD5-4CEF-B225-74FACFBBA087}" srcOrd="1" destOrd="0" presId="urn:microsoft.com/office/officeart/2005/8/layout/hierarchy1"/>
    <dgm:cxn modelId="{F64A3EF8-6445-4F37-A8D6-7B59D778326F}" type="presParOf" srcId="{AE0E8B00-3FD5-4CEF-B225-74FACFBBA087}" destId="{9F249417-D8F4-44BC-892E-92E85C86FF43}" srcOrd="0" destOrd="0" presId="urn:microsoft.com/office/officeart/2005/8/layout/hierarchy1"/>
    <dgm:cxn modelId="{A3E3C7DD-3FC4-4FE3-B70C-C2B6990CE6BC}" type="presParOf" srcId="{AE0E8B00-3FD5-4CEF-B225-74FACFBBA087}" destId="{8AF16B75-CD21-46A1-95B4-73BF12F16005}" srcOrd="1" destOrd="0" presId="urn:microsoft.com/office/officeart/2005/8/layout/hierarchy1"/>
    <dgm:cxn modelId="{273957BF-7327-4FA0-A625-AC9B85F4362D}" type="presParOf" srcId="{8AF16B75-CD21-46A1-95B4-73BF12F16005}" destId="{B1AEC580-E1FD-4F31-8D36-E776C2B2E9FC}" srcOrd="0" destOrd="0" presId="urn:microsoft.com/office/officeart/2005/8/layout/hierarchy1"/>
    <dgm:cxn modelId="{CA0C3210-43FB-4E0B-AA67-FA3D984549B8}" type="presParOf" srcId="{B1AEC580-E1FD-4F31-8D36-E776C2B2E9FC}" destId="{62AF8CDE-814C-452B-AAF7-1566054CB073}" srcOrd="0" destOrd="0" presId="urn:microsoft.com/office/officeart/2005/8/layout/hierarchy1"/>
    <dgm:cxn modelId="{88D918AE-16E1-4F51-AFE6-2DA56D430F62}" type="presParOf" srcId="{B1AEC580-E1FD-4F31-8D36-E776C2B2E9FC}" destId="{972C5903-3AA5-40BB-84A0-BC01F6E2468A}" srcOrd="1" destOrd="0" presId="urn:microsoft.com/office/officeart/2005/8/layout/hierarchy1"/>
    <dgm:cxn modelId="{ECA4A416-C434-4E04-BF22-DA5124D07EEE}" type="presParOf" srcId="{8AF16B75-CD21-46A1-95B4-73BF12F16005}" destId="{BB0BF3C9-D6E7-47E0-9E8E-239DD360F9D0}" srcOrd="1" destOrd="0" presId="urn:microsoft.com/office/officeart/2005/8/layout/hierarchy1"/>
    <dgm:cxn modelId="{9A8389FE-02E4-451E-B2DB-C94437020C1D}" type="presParOf" srcId="{AE0E8B00-3FD5-4CEF-B225-74FACFBBA087}" destId="{9C7CBD71-9840-4DC5-B4AD-99E90A3DBDA0}" srcOrd="2" destOrd="0" presId="urn:microsoft.com/office/officeart/2005/8/layout/hierarchy1"/>
    <dgm:cxn modelId="{FE87C37B-1812-4E13-96C0-C66A4F686DC2}" type="presParOf" srcId="{AE0E8B00-3FD5-4CEF-B225-74FACFBBA087}" destId="{66FB6C3C-490F-47E5-B6B0-C75F883EB021}" srcOrd="3" destOrd="0" presId="urn:microsoft.com/office/officeart/2005/8/layout/hierarchy1"/>
    <dgm:cxn modelId="{FABC8E3E-FD1C-4B88-AA60-8A0B2A185F03}" type="presParOf" srcId="{66FB6C3C-490F-47E5-B6B0-C75F883EB021}" destId="{292965B0-28E3-44B9-8D5A-F034204A89B8}" srcOrd="0" destOrd="0" presId="urn:microsoft.com/office/officeart/2005/8/layout/hierarchy1"/>
    <dgm:cxn modelId="{DB26BB9A-04FE-4EE7-80CC-0BB050EAF8D1}" type="presParOf" srcId="{292965B0-28E3-44B9-8D5A-F034204A89B8}" destId="{9E9A05B0-713D-4973-92EA-DDD430F3340C}" srcOrd="0" destOrd="0" presId="urn:microsoft.com/office/officeart/2005/8/layout/hierarchy1"/>
    <dgm:cxn modelId="{4EBBC13A-607A-43CC-9BE7-F9B07E2EA9E7}" type="presParOf" srcId="{292965B0-28E3-44B9-8D5A-F034204A89B8}" destId="{7E8C6E50-78F6-4857-93FC-810EE539B205}" srcOrd="1" destOrd="0" presId="urn:microsoft.com/office/officeart/2005/8/layout/hierarchy1"/>
    <dgm:cxn modelId="{F65CDC98-721F-4CD5-B9ED-48673562970B}" type="presParOf" srcId="{66FB6C3C-490F-47E5-B6B0-C75F883EB021}" destId="{AF6BE5C9-F8CF-4BF8-98AE-C88FF01C4EA0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7CBD71-9840-4DC5-B4AD-99E90A3DBDA0}">
      <dsp:nvSpPr>
        <dsp:cNvPr id="0" name=""/>
        <dsp:cNvSpPr/>
      </dsp:nvSpPr>
      <dsp:spPr>
        <a:xfrm>
          <a:off x="4091228" y="1797835"/>
          <a:ext cx="2064721" cy="823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965"/>
              </a:lnTo>
              <a:lnTo>
                <a:pt x="2064721" y="560965"/>
              </a:lnTo>
              <a:lnTo>
                <a:pt x="2064721" y="823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249417-D8F4-44BC-892E-92E85C86FF43}">
      <dsp:nvSpPr>
        <dsp:cNvPr id="0" name=""/>
        <dsp:cNvSpPr/>
      </dsp:nvSpPr>
      <dsp:spPr>
        <a:xfrm>
          <a:off x="1824884" y="1797835"/>
          <a:ext cx="2266343" cy="823168"/>
        </a:xfrm>
        <a:custGeom>
          <a:avLst/>
          <a:gdLst/>
          <a:ahLst/>
          <a:cxnLst/>
          <a:rect l="0" t="0" r="0" b="0"/>
          <a:pathLst>
            <a:path>
              <a:moveTo>
                <a:pt x="2266343" y="0"/>
              </a:moveTo>
              <a:lnTo>
                <a:pt x="2266343" y="560965"/>
              </a:lnTo>
              <a:lnTo>
                <a:pt x="0" y="560965"/>
              </a:lnTo>
              <a:lnTo>
                <a:pt x="0" y="8231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BA3090-AB63-477E-BA9F-3031D6D05463}">
      <dsp:nvSpPr>
        <dsp:cNvPr id="0" name=""/>
        <dsp:cNvSpPr/>
      </dsp:nvSpPr>
      <dsp:spPr>
        <a:xfrm>
          <a:off x="2522548" y="545"/>
          <a:ext cx="3137361" cy="17972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DB731F-D40E-4074-A7DE-AE1E0F9F553B}">
      <dsp:nvSpPr>
        <dsp:cNvPr id="0" name=""/>
        <dsp:cNvSpPr/>
      </dsp:nvSpPr>
      <dsp:spPr>
        <a:xfrm>
          <a:off x="2837034" y="299307"/>
          <a:ext cx="3137361" cy="17972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/>
            <a:t>Nouns</a:t>
          </a:r>
          <a:endParaRPr lang="ru-RU" sz="3600" b="1" kern="1200" dirty="0" smtClean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(</a:t>
          </a:r>
          <a:r>
            <a:rPr lang="ru-RU" sz="2300" kern="1200" dirty="0" smtClean="0"/>
            <a:t>существительные)</a:t>
          </a:r>
          <a:endParaRPr lang="ru-RU" sz="2300" kern="1200" dirty="0"/>
        </a:p>
      </dsp:txBody>
      <dsp:txXfrm>
        <a:off x="2837034" y="299307"/>
        <a:ext cx="3137361" cy="1797290"/>
      </dsp:txXfrm>
    </dsp:sp>
    <dsp:sp modelId="{62AF8CDE-814C-452B-AAF7-1566054CB073}">
      <dsp:nvSpPr>
        <dsp:cNvPr id="0" name=""/>
        <dsp:cNvSpPr/>
      </dsp:nvSpPr>
      <dsp:spPr>
        <a:xfrm>
          <a:off x="74649" y="2621004"/>
          <a:ext cx="3500470" cy="3588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2C5903-3AA5-40BB-84A0-BC01F6E2468A}">
      <dsp:nvSpPr>
        <dsp:cNvPr id="0" name=""/>
        <dsp:cNvSpPr/>
      </dsp:nvSpPr>
      <dsp:spPr>
        <a:xfrm>
          <a:off x="389136" y="2919766"/>
          <a:ext cx="3500470" cy="35886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 dirty="0" smtClean="0"/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solidFill>
                <a:srgbClr val="FF0000"/>
              </a:solidFill>
            </a:rPr>
            <a:t>Countable</a:t>
          </a:r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>
              <a:solidFill>
                <a:srgbClr val="FF0000"/>
              </a:solidFill>
            </a:rPr>
            <a:t>исчисляемые</a:t>
          </a:r>
          <a:endParaRPr lang="en-US" sz="2400" kern="1200" dirty="0" smtClean="0">
            <a:solidFill>
              <a:srgbClr val="FF0000"/>
            </a:solidFill>
          </a:endParaRPr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/>
            <a:t>(</a:t>
          </a:r>
          <a:r>
            <a:rPr lang="ru-RU" sz="2400" kern="1200" dirty="0" smtClean="0"/>
            <a:t>имеют форму единственного и множественного числа):</a:t>
          </a:r>
          <a:endParaRPr lang="en-US" sz="2400" kern="1200" dirty="0" smtClean="0"/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rgbClr val="00B050"/>
              </a:solidFill>
            </a:rPr>
            <a:t>apple</a:t>
          </a:r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rgbClr val="00B050"/>
              </a:solidFill>
            </a:rPr>
            <a:t>house</a:t>
          </a:r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solidFill>
                <a:srgbClr val="00B050"/>
              </a:solidFill>
            </a:rPr>
            <a:t>umbrella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>
        <a:off x="389136" y="2919766"/>
        <a:ext cx="3500470" cy="3588667"/>
      </dsp:txXfrm>
    </dsp:sp>
    <dsp:sp modelId="{9E9A05B0-713D-4973-92EA-DDD430F3340C}">
      <dsp:nvSpPr>
        <dsp:cNvPr id="0" name=""/>
        <dsp:cNvSpPr/>
      </dsp:nvSpPr>
      <dsp:spPr>
        <a:xfrm>
          <a:off x="4204093" y="2621004"/>
          <a:ext cx="3903714" cy="36770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8C6E50-78F6-4857-93FC-810EE539B205}">
      <dsp:nvSpPr>
        <dsp:cNvPr id="0" name=""/>
        <dsp:cNvSpPr/>
      </dsp:nvSpPr>
      <dsp:spPr>
        <a:xfrm>
          <a:off x="4518579" y="2919766"/>
          <a:ext cx="3903714" cy="3677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500" b="1" kern="1200" dirty="0" smtClean="0">
              <a:solidFill>
                <a:srgbClr val="FF0000"/>
              </a:solidFill>
            </a:rPr>
            <a:t>Uncountable</a:t>
          </a:r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500" kern="1200" dirty="0" smtClean="0">
              <a:solidFill>
                <a:srgbClr val="FF0000"/>
              </a:solidFill>
            </a:rPr>
            <a:t>неисчисляемые</a:t>
          </a:r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500" kern="1200" dirty="0" smtClean="0"/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500" kern="1200" dirty="0" smtClean="0"/>
            <a:t>(</a:t>
          </a:r>
          <a:r>
            <a:rPr lang="ru-RU" sz="2500" kern="1200" dirty="0" smtClean="0"/>
            <a:t>не имеют форму множественного числа)</a:t>
          </a:r>
          <a:r>
            <a:rPr lang="ru-RU" sz="2500" kern="1200" dirty="0" smtClean="0"/>
            <a:t>:</a:t>
          </a:r>
          <a:endParaRPr lang="en-US" sz="2500" kern="1200" dirty="0" smtClean="0"/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500" kern="1200" dirty="0" smtClean="0">
              <a:solidFill>
                <a:srgbClr val="00B050"/>
              </a:solidFill>
            </a:rPr>
            <a:t>rice</a:t>
          </a:r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500" kern="1200" dirty="0" smtClean="0">
              <a:solidFill>
                <a:srgbClr val="00B050"/>
              </a:solidFill>
            </a:rPr>
            <a:t>water</a:t>
          </a:r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500" kern="1200" dirty="0" smtClean="0">
              <a:solidFill>
                <a:srgbClr val="00B050"/>
              </a:solidFill>
            </a:rPr>
            <a:t>music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>
        <a:off x="4518579" y="2919766"/>
        <a:ext cx="3903714" cy="3677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Aharoni" pitchFamily="2" charset="-79"/>
                <a:cs typeface="Aharoni" pitchFamily="2" charset="-79"/>
              </a:rPr>
              <a:t>COUNTABLE AND UNCOUNTABLE NOUNS</a:t>
            </a:r>
            <a:endParaRPr lang="ru-RU" b="1" dirty="0"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  <a:cs typeface="Aharoni" pitchFamily="2" charset="-79"/>
              </a:rPr>
              <a:t>ИСЧИСЛЯЕМЫЕ И НЕИСЧИСЛЯЕМЫЕ СУЩЕСТВИТЕЛЬНЫЕ</a:t>
            </a:r>
            <a:endParaRPr lang="ru-RU" dirty="0">
              <a:latin typeface="Arial Black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0"/>
          <a:ext cx="8496944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Употребление артиклей с исчисляемыми существительными: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925144"/>
          </a:xfrm>
        </p:spPr>
        <p:txBody>
          <a:bodyPr>
            <a:normAutofit fontScale="40000" lnSpcReduction="20000"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ru-RU" sz="6300" dirty="0" smtClean="0"/>
              <a:t>Обычно нельзя использовать исчисляемые существительные в единственном числе без артикля </a:t>
            </a:r>
            <a:r>
              <a:rPr lang="en-US" sz="6300" dirty="0" smtClean="0"/>
              <a:t>(</a:t>
            </a:r>
            <a:r>
              <a:rPr lang="en-US" sz="6300" dirty="0" smtClean="0">
                <a:solidFill>
                  <a:srgbClr val="FF0000"/>
                </a:solidFill>
              </a:rPr>
              <a:t>a/the</a:t>
            </a:r>
            <a:r>
              <a:rPr lang="en-US" sz="6300" dirty="0" smtClean="0"/>
              <a:t>) </a:t>
            </a:r>
            <a:r>
              <a:rPr lang="ru-RU" sz="6300" dirty="0" smtClean="0"/>
              <a:t>или притяжательного местоимения</a:t>
            </a:r>
            <a:r>
              <a:rPr lang="en-US" sz="6300" dirty="0" smtClean="0"/>
              <a:t> (</a:t>
            </a:r>
            <a:r>
              <a:rPr lang="en-US" sz="6300" dirty="0" smtClean="0">
                <a:solidFill>
                  <a:srgbClr val="FF0000"/>
                </a:solidFill>
              </a:rPr>
              <a:t>my/his/her</a:t>
            </a:r>
            <a:r>
              <a:rPr lang="en-US" sz="6300" dirty="0" smtClean="0"/>
              <a:t> </a:t>
            </a:r>
            <a:r>
              <a:rPr lang="ru-RU" sz="6300" dirty="0" smtClean="0"/>
              <a:t>и т.д.):</a:t>
            </a:r>
            <a:endParaRPr lang="en-US" sz="63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endParaRPr lang="ru-RU" sz="63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6300" dirty="0" smtClean="0">
                <a:solidFill>
                  <a:srgbClr val="00B050"/>
                </a:solidFill>
              </a:rPr>
              <a:t>       I want an apple.                                 I have got a pencil.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en-US" sz="6300" dirty="0" smtClean="0">
                <a:solidFill>
                  <a:srgbClr val="00B050"/>
                </a:solidFill>
              </a:rPr>
              <a:t>        It is my house.                                     This is her bag.</a:t>
            </a:r>
          </a:p>
          <a:p>
            <a:pPr marL="514350" indent="-514350">
              <a:spcBef>
                <a:spcPts val="0"/>
              </a:spcBef>
              <a:buNone/>
            </a:pPr>
            <a:endParaRPr lang="ru-RU" sz="6300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buAutoNum type="arabicPeriod" startAt="2"/>
            </a:pPr>
            <a:r>
              <a:rPr lang="ru-RU" sz="6300" dirty="0" smtClean="0"/>
              <a:t>Во множественном числе исчисляемые существительные употребляются либо без артикля, либо с определенным артиклем </a:t>
            </a:r>
            <a:r>
              <a:rPr lang="en-US" sz="6300" dirty="0" smtClean="0">
                <a:solidFill>
                  <a:srgbClr val="FF0000"/>
                </a:solidFill>
              </a:rPr>
              <a:t>the</a:t>
            </a:r>
            <a:r>
              <a:rPr lang="ru-RU" sz="6300" dirty="0" smtClean="0">
                <a:solidFill>
                  <a:srgbClr val="FF0000"/>
                </a:solidFill>
              </a:rPr>
              <a:t> </a:t>
            </a:r>
            <a:r>
              <a:rPr lang="ru-RU" sz="6300" dirty="0" smtClean="0"/>
              <a:t>или словами </a:t>
            </a:r>
            <a:r>
              <a:rPr lang="en-US" sz="6300" dirty="0" smtClean="0">
                <a:solidFill>
                  <a:srgbClr val="FF0000"/>
                </a:solidFill>
              </a:rPr>
              <a:t>many/few, some/any</a:t>
            </a:r>
            <a:r>
              <a:rPr lang="ru-RU" sz="6300" dirty="0" smtClean="0">
                <a:solidFill>
                  <a:srgbClr val="FF0000"/>
                </a:solidFill>
              </a:rPr>
              <a:t> </a:t>
            </a:r>
            <a:r>
              <a:rPr lang="en-US" sz="6300" dirty="0" smtClean="0"/>
              <a:t>.</a:t>
            </a:r>
          </a:p>
          <a:p>
            <a:pPr marL="514350" indent="-514350">
              <a:spcBef>
                <a:spcPts val="0"/>
              </a:spcBef>
              <a:buAutoNum type="arabicPeriod" startAt="2"/>
            </a:pPr>
            <a:endParaRPr lang="en-US" sz="63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6300" dirty="0" smtClean="0">
                <a:solidFill>
                  <a:srgbClr val="00B050"/>
                </a:solidFill>
              </a:rPr>
              <a:t>  I like bananas.                                 The houses in this street are red.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en-US" sz="6300" dirty="0" smtClean="0">
                <a:solidFill>
                  <a:srgbClr val="00B050"/>
                </a:solidFill>
              </a:rPr>
              <a:t>  We listen to some songs.                            Did you buy any apples?     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en-US" sz="6300" dirty="0" smtClean="0">
                <a:solidFill>
                  <a:srgbClr val="00B050"/>
                </a:solidFill>
              </a:rPr>
              <a:t>  We didn’t take many photographs.             I have a few jobs to do.      </a:t>
            </a:r>
          </a:p>
          <a:p>
            <a:pPr marL="514350" indent="-514350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marL="514350" indent="-514350">
              <a:buNone/>
            </a:pPr>
            <a:endParaRPr lang="en-US" sz="2500" dirty="0">
              <a:solidFill>
                <a:srgbClr val="00B050"/>
              </a:solidFill>
            </a:endParaRPr>
          </a:p>
          <a:p>
            <a:pPr marL="514350" indent="-514350">
              <a:buNone/>
            </a:pPr>
            <a:endParaRPr lang="en-US" sz="2500" dirty="0" smtClean="0">
              <a:solidFill>
                <a:srgbClr val="00B050"/>
              </a:solidFill>
            </a:endParaRPr>
          </a:p>
          <a:p>
            <a:pPr marL="514350" indent="-514350">
              <a:buNone/>
            </a:pPr>
            <a:endParaRPr lang="en-US" sz="2500" dirty="0">
              <a:solidFill>
                <a:srgbClr val="00B050"/>
              </a:solidFill>
            </a:endParaRPr>
          </a:p>
          <a:p>
            <a:pPr marL="514350" indent="-514350">
              <a:buNone/>
            </a:pPr>
            <a:endParaRPr lang="en-US" sz="2500" dirty="0" smtClean="0">
              <a:solidFill>
                <a:srgbClr val="00B05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800" b="1" dirty="0" smtClean="0"/>
              <a:t>Употребление артиклей с неисчисляемыми существительными:</a:t>
            </a:r>
            <a:endParaRPr lang="ru-RU" sz="3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500" dirty="0"/>
              <a:t>Н</a:t>
            </a:r>
            <a:r>
              <a:rPr lang="ru-RU" sz="2500" dirty="0" smtClean="0"/>
              <a:t>ельзя использовать неисчисляемые существительные с неопределенным  артиклем </a:t>
            </a:r>
            <a:r>
              <a:rPr lang="en-US" sz="2500" dirty="0" smtClean="0">
                <a:solidFill>
                  <a:srgbClr val="FF0000"/>
                </a:solidFill>
              </a:rPr>
              <a:t>a</a:t>
            </a:r>
            <a:r>
              <a:rPr lang="en-US" sz="2500" dirty="0" smtClean="0"/>
              <a:t>,</a:t>
            </a:r>
            <a:r>
              <a:rPr lang="ru-RU" sz="2500" dirty="0" smtClean="0"/>
              <a:t> но можно использовать без артикля или с определенным артиклем </a:t>
            </a:r>
            <a:r>
              <a:rPr lang="en-US" sz="2500" dirty="0" smtClean="0">
                <a:solidFill>
                  <a:srgbClr val="FF0000"/>
                </a:solidFill>
              </a:rPr>
              <a:t>the</a:t>
            </a:r>
            <a:r>
              <a:rPr lang="en-US" sz="2500" dirty="0" smtClean="0"/>
              <a:t>:</a:t>
            </a:r>
            <a:r>
              <a:rPr lang="en-US" sz="2500" dirty="0" smtClean="0">
                <a:solidFill>
                  <a:srgbClr val="FF0000"/>
                </a:solidFill>
              </a:rPr>
              <a:t>  </a:t>
            </a:r>
            <a:endParaRPr lang="ru-RU" sz="2500" dirty="0" smtClean="0"/>
          </a:p>
          <a:p>
            <a:pPr marL="514350" indent="-514350">
              <a:buNone/>
            </a:pPr>
            <a:r>
              <a:rPr lang="en-US" sz="2500" dirty="0" smtClean="0">
                <a:solidFill>
                  <a:srgbClr val="00B050"/>
                </a:solidFill>
              </a:rPr>
              <a:t>There is sand in my shoes.</a:t>
            </a:r>
          </a:p>
          <a:p>
            <a:pPr marL="514350" indent="-514350">
              <a:buNone/>
            </a:pPr>
            <a:r>
              <a:rPr lang="en-US" sz="2500" dirty="0" smtClean="0">
                <a:solidFill>
                  <a:srgbClr val="00B050"/>
                </a:solidFill>
              </a:rPr>
              <a:t>The water in the glass was dirty.</a:t>
            </a:r>
          </a:p>
          <a:p>
            <a:pPr marL="514350" indent="-514350">
              <a:buAutoNum type="arabicPeriod" startAt="2"/>
            </a:pPr>
            <a:r>
              <a:rPr lang="ru-RU" sz="2500" dirty="0" smtClean="0"/>
              <a:t>С неисчисляемыми существительными также употребляются  слова </a:t>
            </a:r>
            <a:r>
              <a:rPr lang="en-US" sz="2800" dirty="0" smtClean="0">
                <a:solidFill>
                  <a:srgbClr val="FF0000"/>
                </a:solidFill>
              </a:rPr>
              <a:t>little/much, some/any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.</a:t>
            </a:r>
            <a:endParaRPr lang="ru-RU" sz="28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2500" dirty="0" smtClean="0">
                <a:solidFill>
                  <a:srgbClr val="00B050"/>
                </a:solidFill>
              </a:rPr>
              <a:t>  We listen to some music.              Did you buy any apple juice?     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en-US" sz="2500" dirty="0" smtClean="0">
                <a:solidFill>
                  <a:srgbClr val="00B050"/>
                </a:solidFill>
              </a:rPr>
              <a:t> We didn’t do much homework.    I </a:t>
            </a:r>
            <a:r>
              <a:rPr lang="en-US" sz="2500" smtClean="0">
                <a:solidFill>
                  <a:srgbClr val="00B050"/>
                </a:solidFill>
              </a:rPr>
              <a:t>have </a:t>
            </a:r>
            <a:r>
              <a:rPr lang="en-US" sz="2500" smtClean="0">
                <a:solidFill>
                  <a:srgbClr val="00B050"/>
                </a:solidFill>
              </a:rPr>
              <a:t>little </a:t>
            </a:r>
            <a:r>
              <a:rPr lang="en-US" sz="2500" dirty="0" smtClean="0">
                <a:solidFill>
                  <a:srgbClr val="00B050"/>
                </a:solidFill>
              </a:rPr>
              <a:t>work to do.      </a:t>
            </a:r>
          </a:p>
          <a:p>
            <a:pPr marL="514350" indent="-514350">
              <a:buNone/>
            </a:pPr>
            <a:endParaRPr lang="en-US" sz="2500" dirty="0" smtClean="0"/>
          </a:p>
          <a:p>
            <a:pPr marL="514350" indent="-514350">
              <a:buAutoNum type="arabicPeriod" startAt="2"/>
            </a:pPr>
            <a:endParaRPr lang="ru-RU" sz="25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500" b="1" dirty="0" smtClean="0"/>
              <a:t>Некоторые неисчисляемые существительные:</a:t>
            </a:r>
            <a:endParaRPr lang="ru-RU" sz="3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dirty="0"/>
              <a:t>a</a:t>
            </a:r>
            <a:r>
              <a:rPr lang="en-US" b="1" dirty="0" smtClean="0"/>
              <a:t>ccommodation             damage                    </a:t>
            </a:r>
          </a:p>
          <a:p>
            <a:pPr marL="0">
              <a:spcBef>
                <a:spcPts val="0"/>
              </a:spcBef>
              <a:buNone/>
            </a:pPr>
            <a:r>
              <a:rPr lang="en-US" b="1" dirty="0"/>
              <a:t>a</a:t>
            </a:r>
            <a:r>
              <a:rPr lang="en-US" b="1" dirty="0" smtClean="0"/>
              <a:t>dvice                               furniture</a:t>
            </a:r>
          </a:p>
          <a:p>
            <a:pPr marL="0">
              <a:spcBef>
                <a:spcPts val="0"/>
              </a:spcBef>
              <a:buNone/>
            </a:pPr>
            <a:r>
              <a:rPr lang="en-US" b="1" dirty="0"/>
              <a:t>b</a:t>
            </a:r>
            <a:r>
              <a:rPr lang="en-US" b="1" dirty="0" smtClean="0"/>
              <a:t>aggage                           information              </a:t>
            </a:r>
          </a:p>
          <a:p>
            <a:pPr marL="0">
              <a:spcBef>
                <a:spcPts val="0"/>
              </a:spcBef>
              <a:buNone/>
            </a:pPr>
            <a:r>
              <a:rPr lang="en-US" b="1" dirty="0"/>
              <a:t>b</a:t>
            </a:r>
            <a:r>
              <a:rPr lang="en-US" b="1" dirty="0" smtClean="0"/>
              <a:t>ehaviour                        luck                     </a:t>
            </a:r>
          </a:p>
          <a:p>
            <a:pPr marL="0">
              <a:spcBef>
                <a:spcPts val="0"/>
              </a:spcBef>
              <a:buNone/>
            </a:pPr>
            <a:r>
              <a:rPr lang="en-US" b="1" dirty="0"/>
              <a:t>b</a:t>
            </a:r>
            <a:r>
              <a:rPr lang="en-US" b="1" dirty="0" smtClean="0"/>
              <a:t>read                                luggage</a:t>
            </a:r>
          </a:p>
          <a:p>
            <a:pPr marL="0">
              <a:spcBef>
                <a:spcPts val="0"/>
              </a:spcBef>
              <a:buNone/>
            </a:pPr>
            <a:r>
              <a:rPr lang="en-US" b="1" dirty="0"/>
              <a:t>c</a:t>
            </a:r>
            <a:r>
              <a:rPr lang="en-US" b="1" dirty="0" smtClean="0"/>
              <a:t>haos                                news</a:t>
            </a:r>
          </a:p>
          <a:p>
            <a:pPr marL="0">
              <a:spcBef>
                <a:spcPts val="0"/>
              </a:spcBef>
              <a:buNone/>
            </a:pPr>
            <a:r>
              <a:rPr lang="en-US" b="1" dirty="0"/>
              <a:t>p</a:t>
            </a:r>
            <a:r>
              <a:rPr lang="en-US" b="1" dirty="0" smtClean="0"/>
              <a:t>ermission                       progress</a:t>
            </a:r>
          </a:p>
          <a:p>
            <a:pPr marL="0">
              <a:spcBef>
                <a:spcPts val="0"/>
              </a:spcBef>
              <a:buNone/>
            </a:pPr>
            <a:r>
              <a:rPr lang="en-US" b="1" dirty="0"/>
              <a:t>s</a:t>
            </a:r>
            <a:r>
              <a:rPr lang="en-US" b="1" dirty="0" smtClean="0"/>
              <a:t>cenery                             traffic   </a:t>
            </a:r>
          </a:p>
          <a:p>
            <a:pPr>
              <a:buNone/>
            </a:pPr>
            <a:r>
              <a:rPr lang="en-US" b="1" dirty="0"/>
              <a:t>w</a:t>
            </a:r>
            <a:r>
              <a:rPr lang="en-US" b="1" dirty="0" smtClean="0"/>
              <a:t>eather                            work</a:t>
            </a:r>
          </a:p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250</Words>
  <Application>Microsoft Office PowerPoint</Application>
  <PresentationFormat>Экран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COUNTABLE AND UNCOUNTABLE NOUNS</vt:lpstr>
      <vt:lpstr>Слайд 2</vt:lpstr>
      <vt:lpstr>Употребление артиклей с исчисляемыми существительными:</vt:lpstr>
      <vt:lpstr>Употребление артиклей с неисчисляемыми существительными:</vt:lpstr>
      <vt:lpstr>Некоторые неисчисляемые существительные: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COUNTABLE AND UNCOUNTABLE NOUNS</dc:title>
  <dc:creator>Олег</dc:creator>
  <cp:lastModifiedBy>K-30</cp:lastModifiedBy>
  <cp:revision>14</cp:revision>
  <dcterms:created xsi:type="dcterms:W3CDTF">2015-11-02T16:45:58Z</dcterms:created>
  <dcterms:modified xsi:type="dcterms:W3CDTF">2017-10-23T10:05:37Z</dcterms:modified>
</cp:coreProperties>
</file>