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595" autoAdjust="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08DC6AA-3D52-40F6-99D6-C194C4EDA06E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08DC6AA-3D52-40F6-99D6-C194C4EDA06E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08DC6AA-3D52-40F6-99D6-C194C4EDA06E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08DC6AA-3D52-40F6-99D6-C194C4EDA06E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Past Continuous</a:t>
            </a:r>
            <a:endParaRPr lang="ru-RU" sz="6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3861048"/>
            <a:ext cx="4953000" cy="1752600"/>
          </a:xfrm>
        </p:spPr>
        <p:txBody>
          <a:bodyPr>
            <a:normAutofit fontScale="85000" lnSpcReduction="20000"/>
          </a:bodyPr>
          <a:lstStyle/>
          <a:p>
            <a:r>
              <a:rPr lang="ru-RU" sz="5000" dirty="0" smtClean="0"/>
              <a:t>Прошедшее продолженное/</a:t>
            </a:r>
          </a:p>
          <a:p>
            <a:r>
              <a:rPr lang="ru-RU" sz="5000" dirty="0" smtClean="0"/>
              <a:t>длительное время</a:t>
            </a:r>
            <a:endParaRPr lang="ru-RU" sz="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en-US" b="1" dirty="0" smtClean="0"/>
              <a:t>Past Continuous </a:t>
            </a:r>
            <a:r>
              <a:rPr lang="ru-RU" b="1" dirty="0" smtClean="0"/>
              <a:t>употребляется</a:t>
            </a:r>
            <a:br>
              <a:rPr lang="ru-RU" b="1" dirty="0" smtClean="0"/>
            </a:br>
            <a:r>
              <a:rPr lang="ru-RU" sz="3600" b="1" dirty="0" smtClean="0"/>
              <a:t>для выражения</a:t>
            </a: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325112"/>
          </a:xfrm>
        </p:spPr>
        <p:txBody>
          <a:bodyPr>
            <a:normAutofit fontScale="92500"/>
          </a:bodyPr>
          <a:lstStyle/>
          <a:p>
            <a:pPr marL="624078" indent="-514350">
              <a:buNone/>
            </a:pPr>
            <a:r>
              <a:rPr lang="en-US" dirty="0" smtClean="0"/>
              <a:t>1. </a:t>
            </a:r>
            <a:r>
              <a:rPr lang="ru-RU" dirty="0" smtClean="0"/>
              <a:t>  </a:t>
            </a:r>
            <a:r>
              <a:rPr lang="ru-RU" b="1" dirty="0" smtClean="0"/>
              <a:t>Длительного действия, начавшегося до определенного момента в прошлом и все еще совершавшегося в этот момент.</a:t>
            </a:r>
          </a:p>
          <a:p>
            <a:pPr marL="624078" indent="-514350">
              <a:buNone/>
            </a:pPr>
            <a:r>
              <a:rPr lang="en-US" dirty="0" smtClean="0"/>
              <a:t>      It was raining at noon.</a:t>
            </a:r>
          </a:p>
          <a:p>
            <a:pPr marL="624078" indent="-514350">
              <a:buNone/>
            </a:pPr>
            <a:r>
              <a:rPr lang="en-US" dirty="0" smtClean="0"/>
              <a:t>2.   </a:t>
            </a:r>
            <a:r>
              <a:rPr lang="ru-RU" b="1" dirty="0" smtClean="0"/>
              <a:t>Длительного действия, которое совершалось в истекшем отрезке времени, хотя и не происходило непрерывно в течение всего этого отрезка</a:t>
            </a:r>
          </a:p>
          <a:p>
            <a:pPr marL="624078" indent="-514350">
              <a:buNone/>
            </a:pPr>
            <a:r>
              <a:rPr lang="ru-RU" dirty="0" smtClean="0"/>
              <a:t>      </a:t>
            </a:r>
            <a:r>
              <a:rPr lang="en-US" dirty="0" smtClean="0"/>
              <a:t>He was writing a play during the summer.</a:t>
            </a:r>
            <a:endParaRPr lang="ru-RU" dirty="0" smtClean="0"/>
          </a:p>
          <a:p>
            <a:pPr marL="624078" indent="-514350">
              <a:buFont typeface="+mj-lt"/>
              <a:buAutoNum type="arabicPeriod"/>
            </a:pPr>
            <a:endParaRPr lang="ru-RU" dirty="0" smtClean="0"/>
          </a:p>
          <a:p>
            <a:pPr marL="624078" indent="-514350">
              <a:buFont typeface="+mj-lt"/>
              <a:buAutoNum type="arabicPeriod"/>
            </a:pPr>
            <a:endParaRPr lang="ru-RU" dirty="0" smtClean="0"/>
          </a:p>
          <a:p>
            <a:pPr marL="624078" indent="-514350">
              <a:buFont typeface="+mj-lt"/>
              <a:buAutoNum type="arabicPeriod"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08112"/>
          </a:xfrm>
        </p:spPr>
        <p:txBody>
          <a:bodyPr/>
          <a:lstStyle/>
          <a:p>
            <a:pPr algn="ctr"/>
            <a:r>
              <a:rPr lang="ru-RU" b="1" dirty="0" smtClean="0"/>
              <a:t>Слова - указатели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Период, в котором протекало действие</a:t>
            </a:r>
          </a:p>
          <a:p>
            <a:pPr>
              <a:buNone/>
            </a:pPr>
            <a:r>
              <a:rPr lang="ru-RU" b="1" dirty="0" smtClean="0"/>
              <a:t>может быть определен: </a:t>
            </a:r>
            <a:endParaRPr lang="en-US" b="1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ru-RU" dirty="0" smtClean="0"/>
              <a:t>Обозначениями времени – </a:t>
            </a: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at five o’clock - </a:t>
            </a:r>
            <a:r>
              <a:rPr lang="ru-RU" dirty="0" smtClean="0"/>
              <a:t>в пять часов</a:t>
            </a: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at noon</a:t>
            </a:r>
            <a:r>
              <a:rPr lang="ru-RU" dirty="0" smtClean="0"/>
              <a:t> – в полдень</a:t>
            </a: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at midnight</a:t>
            </a:r>
            <a:r>
              <a:rPr lang="ru-RU" dirty="0" smtClean="0"/>
              <a:t> – в полночь</a:t>
            </a: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at that moment</a:t>
            </a:r>
            <a:r>
              <a:rPr lang="ru-RU" dirty="0" smtClean="0"/>
              <a:t> – в тот момент</a:t>
            </a:r>
            <a:endParaRPr lang="en-US" dirty="0" smtClean="0"/>
          </a:p>
          <a:p>
            <a:pPr marL="624078" indent="-514350">
              <a:buNone/>
            </a:pPr>
            <a:r>
              <a:rPr lang="en-US" dirty="0" smtClean="0">
                <a:solidFill>
                  <a:srgbClr val="00B050"/>
                </a:solidFill>
              </a:rPr>
              <a:t>He was doing his homework at five o’clock.</a:t>
            </a:r>
          </a:p>
          <a:p>
            <a:pPr marL="624078" indent="-514350">
              <a:buAutoNum type="arabicPeriod" startAt="2"/>
            </a:pPr>
            <a:r>
              <a:rPr lang="ru-RU" dirty="0" smtClean="0"/>
              <a:t>Другим прошедшим действием в </a:t>
            </a:r>
            <a:r>
              <a:rPr lang="en-US" smtClean="0"/>
              <a:t>P</a:t>
            </a:r>
            <a:r>
              <a:rPr lang="en-US" smtClean="0"/>
              <a:t>as</a:t>
            </a:r>
            <a:r>
              <a:rPr lang="en-US" smtClean="0"/>
              <a:t>t </a:t>
            </a:r>
            <a:r>
              <a:rPr lang="en-US" dirty="0" smtClean="0"/>
              <a:t>Simple.</a:t>
            </a:r>
          </a:p>
          <a:p>
            <a:pPr marL="624078" indent="-514350">
              <a:buNone/>
            </a:pPr>
            <a:r>
              <a:rPr lang="en-US" dirty="0" smtClean="0">
                <a:solidFill>
                  <a:srgbClr val="00B050"/>
                </a:solidFill>
              </a:rPr>
              <a:t>He was doing his homework when I entered the </a:t>
            </a:r>
          </a:p>
          <a:p>
            <a:pPr marL="624078" indent="-514350">
              <a:buNone/>
            </a:pPr>
            <a:r>
              <a:rPr lang="en-US" dirty="0" smtClean="0">
                <a:solidFill>
                  <a:srgbClr val="00B050"/>
                </a:solidFill>
              </a:rPr>
              <a:t>room.</a:t>
            </a:r>
          </a:p>
          <a:p>
            <a:pPr marL="624078" indent="-514350">
              <a:buNone/>
            </a:pPr>
            <a:endParaRPr lang="ru-RU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Образование </a:t>
            </a:r>
            <a:r>
              <a:rPr lang="en-US" b="1" dirty="0" smtClean="0"/>
              <a:t>Past Continuous</a:t>
            </a:r>
            <a:endParaRPr lang="ru-RU" b="1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395535" y="1628800"/>
          <a:ext cx="8291265" cy="4824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7"/>
                <a:gridCol w="3744416"/>
                <a:gridCol w="3682752"/>
              </a:tblGrid>
              <a:tr h="720612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Образование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Употребление</a:t>
                      </a:r>
                      <a:endParaRPr lang="ru-RU" dirty="0"/>
                    </a:p>
                  </a:txBody>
                  <a:tcPr/>
                </a:tc>
              </a:tr>
              <a:tr h="1367974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+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/>
                        <a:t>I/ he</a:t>
                      </a:r>
                      <a:r>
                        <a:rPr lang="en-US" sz="2000" dirty="0" smtClean="0"/>
                        <a:t>/she/it   </a:t>
                      </a:r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was</a:t>
                      </a:r>
                      <a:r>
                        <a:rPr lang="en-US" sz="2000" dirty="0" smtClean="0"/>
                        <a:t>  </a:t>
                      </a:r>
                      <a:r>
                        <a:rPr lang="en-US" sz="2000" baseline="0" dirty="0" smtClean="0"/>
                        <a:t> 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work</a:t>
                      </a:r>
                      <a:r>
                        <a:rPr lang="en-US" sz="2000" u="sng" baseline="0" dirty="0" smtClean="0">
                          <a:solidFill>
                            <a:srgbClr val="FF0000"/>
                          </a:solidFill>
                        </a:rPr>
                        <a:t>ing</a:t>
                      </a:r>
                      <a:endParaRPr lang="en-US" sz="2000" u="sng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you/we/they</a:t>
                      </a:r>
                      <a:r>
                        <a:rPr lang="en-US" sz="2000" baseline="0" dirty="0" smtClean="0"/>
                        <a:t>  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were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work</a:t>
                      </a:r>
                      <a:r>
                        <a:rPr lang="en-US" sz="2000" u="sng" baseline="0" dirty="0" smtClean="0">
                          <a:solidFill>
                            <a:srgbClr val="FF0000"/>
                          </a:solidFill>
                        </a:rPr>
                        <a:t>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u="none" dirty="0" smtClean="0">
                          <a:solidFill>
                            <a:schemeClr val="tx1"/>
                          </a:solidFill>
                        </a:rPr>
                        <a:t>It was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raining </a:t>
                      </a:r>
                      <a:r>
                        <a:rPr lang="en-US" sz="2000" u="none" dirty="0" smtClean="0">
                          <a:solidFill>
                            <a:schemeClr val="tx1"/>
                          </a:solidFill>
                        </a:rPr>
                        <a:t>at noon.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We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were doing our homework  at 3 o’clock</a:t>
                      </a:r>
                      <a:r>
                        <a:rPr lang="en-US" sz="2000" u="none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ru-RU" sz="2000" u="none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ru-RU" sz="2000" dirty="0"/>
                    </a:p>
                  </a:txBody>
                  <a:tcPr/>
                </a:tc>
              </a:tr>
              <a:tr h="1049841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-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/>
                        <a:t>I/he</a:t>
                      </a:r>
                      <a:r>
                        <a:rPr lang="en-US" sz="2000" dirty="0" smtClean="0"/>
                        <a:t>/she/it    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was not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work</a:t>
                      </a:r>
                      <a:r>
                        <a:rPr lang="en-US" sz="2000" u="sng" dirty="0" smtClean="0">
                          <a:solidFill>
                            <a:srgbClr val="FF0000"/>
                          </a:solidFill>
                        </a:rPr>
                        <a:t>ing</a:t>
                      </a:r>
                      <a:endParaRPr lang="en-US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you/we/they</a:t>
                      </a:r>
                      <a:r>
                        <a:rPr lang="en-US" sz="2000" baseline="0" dirty="0" smtClean="0"/>
                        <a:t> 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were not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work</a:t>
                      </a:r>
                      <a:r>
                        <a:rPr lang="en-US" sz="2000" u="sng" dirty="0" smtClean="0">
                          <a:solidFill>
                            <a:srgbClr val="FF0000"/>
                          </a:solidFill>
                        </a:rPr>
                        <a:t>ing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u="none" dirty="0" smtClean="0">
                          <a:solidFill>
                            <a:schemeClr val="tx1"/>
                          </a:solidFill>
                        </a:rPr>
                        <a:t>It was not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raining </a:t>
                      </a:r>
                      <a:r>
                        <a:rPr lang="en-US" sz="2000" u="none" dirty="0" smtClean="0">
                          <a:solidFill>
                            <a:schemeClr val="tx1"/>
                          </a:solidFill>
                        </a:rPr>
                        <a:t>at noon.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u="none" dirty="0" smtClean="0">
                          <a:solidFill>
                            <a:schemeClr val="dk1"/>
                          </a:solidFill>
                        </a:rPr>
                        <a:t>They </a:t>
                      </a:r>
                      <a:r>
                        <a:rPr lang="en-US" sz="2000" u="none" baseline="0" dirty="0" smtClean="0">
                          <a:solidFill>
                            <a:schemeClr val="dk1"/>
                          </a:solidFill>
                        </a:rPr>
                        <a:t>were not working  at 5 o’clock.</a:t>
                      </a:r>
                      <a:endParaRPr lang="en-US" sz="2000" u="none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686108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?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Was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I/</a:t>
                      </a:r>
                      <a:r>
                        <a:rPr lang="en-US" sz="2000" baseline="0" dirty="0" smtClean="0"/>
                        <a:t>he</a:t>
                      </a:r>
                      <a:r>
                        <a:rPr lang="en-US" sz="2000" dirty="0" smtClean="0"/>
                        <a:t>/she/it </a:t>
                      </a:r>
                      <a:r>
                        <a:rPr lang="en-US" sz="2000" baseline="0" dirty="0" smtClean="0"/>
                        <a:t> 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work</a:t>
                      </a:r>
                      <a:r>
                        <a:rPr lang="en-US" sz="2000" u="sng" dirty="0" smtClean="0">
                          <a:solidFill>
                            <a:srgbClr val="FF0000"/>
                          </a:solidFill>
                        </a:rPr>
                        <a:t>ing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.. ?</a:t>
                      </a:r>
                      <a:endParaRPr lang="en-US" sz="2000" dirty="0" smtClean="0">
                        <a:solidFill>
                          <a:srgbClr val="00B050"/>
                        </a:solidFill>
                      </a:endParaRPr>
                    </a:p>
                    <a:p>
                      <a:pPr algn="l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Were </a:t>
                      </a:r>
                      <a:r>
                        <a:rPr lang="en-US" sz="2000" dirty="0" smtClean="0"/>
                        <a:t>you/we/they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work</a:t>
                      </a:r>
                      <a:r>
                        <a:rPr lang="en-US" sz="2000" u="sng" dirty="0" smtClean="0">
                          <a:solidFill>
                            <a:srgbClr val="FF0000"/>
                          </a:solidFill>
                        </a:rPr>
                        <a:t>ing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.. ?</a:t>
                      </a:r>
                      <a:endParaRPr lang="en-US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u="none" dirty="0" smtClean="0">
                          <a:solidFill>
                            <a:schemeClr val="tx1"/>
                          </a:solidFill>
                        </a:rPr>
                        <a:t>Was it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raining </a:t>
                      </a:r>
                      <a:r>
                        <a:rPr lang="en-US" sz="2000" u="none" dirty="0" smtClean="0">
                          <a:solidFill>
                            <a:schemeClr val="tx1"/>
                          </a:solidFill>
                        </a:rPr>
                        <a:t>at noon?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u="none" baseline="0" dirty="0" smtClean="0">
                          <a:solidFill>
                            <a:schemeClr val="dk1"/>
                          </a:solidFill>
                        </a:rPr>
                        <a:t>Were you working  at 5 o’clock?</a:t>
                      </a:r>
                      <a:endParaRPr lang="en-US" sz="2000" u="none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/>
                    </a:p>
                    <a:p>
                      <a:pPr algn="l"/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224136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Глаголы, не употребляющиеся во временах группы </a:t>
            </a:r>
            <a:r>
              <a:rPr lang="en-US" sz="2800" b="1" dirty="0" smtClean="0"/>
              <a:t>Continuous (</a:t>
            </a:r>
            <a:r>
              <a:rPr lang="ru-RU" sz="2800" b="1" dirty="0" smtClean="0">
                <a:solidFill>
                  <a:srgbClr val="FF0000"/>
                </a:solidFill>
              </a:rPr>
              <a:t>нет –</a:t>
            </a:r>
            <a:r>
              <a:rPr lang="en-US" sz="2800" b="1" dirty="0" err="1" smtClean="0">
                <a:solidFill>
                  <a:srgbClr val="FF0000"/>
                </a:solidFill>
              </a:rPr>
              <a:t>ing</a:t>
            </a:r>
            <a:r>
              <a:rPr lang="en-US" sz="2800" dirty="0" smtClean="0"/>
              <a:t>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like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ru-RU" dirty="0" smtClean="0"/>
              <a:t>нравится</a:t>
            </a:r>
            <a:r>
              <a:rPr lang="en-US" dirty="0" smtClean="0"/>
              <a:t>          </a:t>
            </a:r>
            <a:r>
              <a:rPr lang="ru-RU" dirty="0" smtClean="0"/>
              <a:t>        </a:t>
            </a:r>
            <a:r>
              <a:rPr lang="en-US" dirty="0" smtClean="0"/>
              <a:t>believe</a:t>
            </a:r>
            <a:r>
              <a:rPr lang="ru-RU" dirty="0" smtClean="0"/>
              <a:t> - верить</a:t>
            </a:r>
          </a:p>
          <a:p>
            <a:pPr>
              <a:buNone/>
            </a:pPr>
            <a:r>
              <a:rPr lang="en-US" dirty="0" smtClean="0"/>
              <a:t>love - </a:t>
            </a:r>
            <a:r>
              <a:rPr lang="ru-RU" dirty="0" smtClean="0"/>
              <a:t>любить</a:t>
            </a:r>
            <a:r>
              <a:rPr lang="en-US" dirty="0" smtClean="0"/>
              <a:t>                     remember</a:t>
            </a:r>
            <a:r>
              <a:rPr lang="ru-RU" dirty="0" smtClean="0"/>
              <a:t> - помнить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hate </a:t>
            </a:r>
            <a:r>
              <a:rPr lang="ru-RU" dirty="0" smtClean="0"/>
              <a:t>- ненавидеть</a:t>
            </a:r>
            <a:r>
              <a:rPr lang="en-US" dirty="0" smtClean="0"/>
              <a:t>             forget</a:t>
            </a:r>
            <a:r>
              <a:rPr lang="ru-RU" dirty="0" smtClean="0"/>
              <a:t> - забывать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want </a:t>
            </a:r>
            <a:r>
              <a:rPr lang="ru-RU" dirty="0" smtClean="0"/>
              <a:t> - хотеть</a:t>
            </a:r>
            <a:r>
              <a:rPr lang="en-US" dirty="0" smtClean="0"/>
              <a:t>                     belong (to)  </a:t>
            </a:r>
            <a:r>
              <a:rPr lang="ru-RU" dirty="0" smtClean="0"/>
              <a:t>- принадлежать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wish</a:t>
            </a:r>
            <a:r>
              <a:rPr lang="ru-RU" dirty="0" smtClean="0"/>
              <a:t>/</a:t>
            </a:r>
            <a:r>
              <a:rPr lang="en-US" dirty="0" smtClean="0"/>
              <a:t>desire </a:t>
            </a:r>
            <a:r>
              <a:rPr lang="ru-RU" dirty="0" smtClean="0"/>
              <a:t>- желать</a:t>
            </a:r>
            <a:r>
              <a:rPr lang="en-US" dirty="0" smtClean="0"/>
              <a:t>        contain  </a:t>
            </a:r>
            <a:r>
              <a:rPr lang="ru-RU" dirty="0" smtClean="0"/>
              <a:t>- содержать</a:t>
            </a:r>
            <a:r>
              <a:rPr lang="en-US" dirty="0" smtClean="0"/>
              <a:t>                 </a:t>
            </a:r>
          </a:p>
          <a:p>
            <a:pPr>
              <a:buNone/>
            </a:pPr>
            <a:r>
              <a:rPr lang="en-US" dirty="0" smtClean="0"/>
              <a:t>seem </a:t>
            </a:r>
            <a:r>
              <a:rPr lang="ru-RU" dirty="0" smtClean="0"/>
              <a:t> - казаться                 </a:t>
            </a:r>
            <a:r>
              <a:rPr lang="en-US" dirty="0" smtClean="0"/>
              <a:t>consist (of)</a:t>
            </a:r>
            <a:r>
              <a:rPr lang="ru-RU" dirty="0" smtClean="0"/>
              <a:t> - состоять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need </a:t>
            </a:r>
            <a:r>
              <a:rPr lang="ru-RU" dirty="0" smtClean="0"/>
              <a:t> - нуждаться</a:t>
            </a:r>
            <a:r>
              <a:rPr lang="en-US" dirty="0" smtClean="0"/>
              <a:t>              notice</a:t>
            </a:r>
            <a:r>
              <a:rPr lang="ru-RU" dirty="0" smtClean="0"/>
              <a:t> - замечать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prefer  </a:t>
            </a:r>
            <a:r>
              <a:rPr lang="ru-RU" dirty="0" smtClean="0"/>
              <a:t>- предпочитать</a:t>
            </a:r>
            <a:r>
              <a:rPr lang="en-US" dirty="0" smtClean="0"/>
              <a:t>     depend (on)</a:t>
            </a:r>
            <a:r>
              <a:rPr lang="ru-RU" dirty="0" smtClean="0"/>
              <a:t> - полагаться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know  </a:t>
            </a:r>
            <a:r>
              <a:rPr lang="ru-RU" dirty="0" smtClean="0"/>
              <a:t>- знать</a:t>
            </a:r>
            <a:r>
              <a:rPr lang="en-US" dirty="0" smtClean="0"/>
              <a:t>                       possess</a:t>
            </a:r>
            <a:r>
              <a:rPr lang="ru-RU" dirty="0" smtClean="0"/>
              <a:t> - владеть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mean</a:t>
            </a:r>
            <a:r>
              <a:rPr lang="ru-RU" dirty="0" smtClean="0"/>
              <a:t> - значить                                 </a:t>
            </a:r>
            <a:r>
              <a:rPr lang="en-US" dirty="0" smtClean="0">
                <a:solidFill>
                  <a:srgbClr val="00B050"/>
                </a:solidFill>
              </a:rPr>
              <a:t>see</a:t>
            </a:r>
            <a:r>
              <a:rPr lang="ru-RU" dirty="0" smtClean="0">
                <a:solidFill>
                  <a:srgbClr val="00B050"/>
                </a:solidFill>
              </a:rPr>
              <a:t> - видеть</a:t>
            </a:r>
            <a:endParaRPr lang="en-US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dirty="0" smtClean="0"/>
              <a:t>suppose</a:t>
            </a:r>
            <a:r>
              <a:rPr lang="ru-RU" dirty="0" smtClean="0"/>
              <a:t> - предполагать                 </a:t>
            </a:r>
            <a:r>
              <a:rPr lang="en-US" dirty="0" smtClean="0">
                <a:solidFill>
                  <a:srgbClr val="00B050"/>
                </a:solidFill>
              </a:rPr>
              <a:t>hear</a:t>
            </a:r>
            <a:r>
              <a:rPr lang="ru-RU" dirty="0" smtClean="0">
                <a:solidFill>
                  <a:srgbClr val="00B050"/>
                </a:solidFill>
              </a:rPr>
              <a:t> -слышать</a:t>
            </a:r>
            <a:endParaRPr lang="en-US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dirty="0" err="1" smtClean="0"/>
              <a:t>realise</a:t>
            </a:r>
            <a:r>
              <a:rPr lang="ru-RU" dirty="0" smtClean="0"/>
              <a:t> – понимать, осознавать   </a:t>
            </a:r>
            <a:r>
              <a:rPr lang="en-US" dirty="0" smtClean="0">
                <a:solidFill>
                  <a:srgbClr val="00B050"/>
                </a:solidFill>
              </a:rPr>
              <a:t>smell</a:t>
            </a:r>
            <a:r>
              <a:rPr lang="ru-RU" dirty="0" smtClean="0">
                <a:solidFill>
                  <a:srgbClr val="00B050"/>
                </a:solidFill>
              </a:rPr>
              <a:t> - пахнуть</a:t>
            </a:r>
            <a:endParaRPr lang="en-US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dirty="0" smtClean="0"/>
              <a:t>understand   </a:t>
            </a:r>
            <a:r>
              <a:rPr lang="ru-RU" dirty="0" smtClean="0"/>
              <a:t>- понимать</a:t>
            </a:r>
            <a:r>
              <a:rPr lang="en-US" dirty="0" smtClean="0"/>
              <a:t>                </a:t>
            </a:r>
            <a:r>
              <a:rPr lang="en-US" dirty="0" smtClean="0">
                <a:solidFill>
                  <a:srgbClr val="00B050"/>
                </a:solidFill>
              </a:rPr>
              <a:t> taste</a:t>
            </a:r>
            <a:r>
              <a:rPr lang="ru-RU" dirty="0" smtClean="0">
                <a:solidFill>
                  <a:srgbClr val="00B050"/>
                </a:solidFill>
              </a:rPr>
              <a:t> – иметь вкус</a:t>
            </a:r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2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3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</TotalTime>
  <Words>315</Words>
  <Application>Microsoft Office PowerPoint</Application>
  <PresentationFormat>Экран (4:3)</PresentationFormat>
  <Paragraphs>53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Городская</vt:lpstr>
      <vt:lpstr>Past Continuous</vt:lpstr>
      <vt:lpstr> Past Continuous употребляется для выражения</vt:lpstr>
      <vt:lpstr>Слова - указатели</vt:lpstr>
      <vt:lpstr>Образование Past Continuous</vt:lpstr>
      <vt:lpstr>Глаголы, не употребляющиеся во временах группы Continuous (нет –ing)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be</dc:title>
  <dc:creator>Олег</dc:creator>
  <cp:lastModifiedBy>User</cp:lastModifiedBy>
  <cp:revision>46</cp:revision>
  <dcterms:created xsi:type="dcterms:W3CDTF">2015-10-07T20:56:43Z</dcterms:created>
  <dcterms:modified xsi:type="dcterms:W3CDTF">2015-11-18T07:31:05Z</dcterms:modified>
</cp:coreProperties>
</file>