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5.xml" ContentType="application/vnd.openxmlformats-officedocument.themeOverr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9" r:id="rId3"/>
    <p:sldId id="257" r:id="rId4"/>
    <p:sldId id="258" r:id="rId5"/>
    <p:sldId id="262" r:id="rId6"/>
    <p:sldId id="260" r:id="rId7"/>
    <p:sldId id="263" r:id="rId8"/>
    <p:sldId id="261" r:id="rId9"/>
    <p:sldId id="264" r:id="rId10"/>
    <p:sldId id="265" r:id="rId11"/>
    <p:sldId id="266" r:id="rId12"/>
    <p:sldId id="267" r:id="rId13"/>
    <p:sldId id="270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95" autoAdjust="0"/>
  </p:normalViewPr>
  <p:slideViewPr>
    <p:cSldViewPr snapToGrid="0"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B2A59-9A1D-4E8B-8803-5BF2732679F2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C8C16-4EA6-49B3-B41C-A4833D92CC6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C8C16-4EA6-49B3-B41C-A4833D92CC6B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MODAL VERBS </a:t>
            </a: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МОДАЛЬНЫЕ ГЛАГОЛЫ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429000"/>
            <a:ext cx="6512768" cy="220980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Arial Black" pitchFamily="34" charset="0"/>
              </a:rPr>
              <a:t>обозначают</a:t>
            </a:r>
          </a:p>
          <a:p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smtClean="0">
                <a:solidFill>
                  <a:srgbClr val="00B050"/>
                </a:solidFill>
                <a:latin typeface="Arial Black" pitchFamily="34" charset="0"/>
              </a:rPr>
              <a:t>возможность, способность, вероятность, необходимость</a:t>
            </a:r>
          </a:p>
          <a:p>
            <a:r>
              <a:rPr lang="ru-RU" dirty="0" smtClean="0">
                <a:latin typeface="Arial Black" pitchFamily="34" charset="0"/>
              </a:rPr>
              <a:t> совершения действия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1224136"/>
          </a:xfrm>
        </p:spPr>
        <p:txBody>
          <a:bodyPr>
            <a:noAutofit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b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Must (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должен, нужно) </a:t>
            </a:r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3000" dirty="0" smtClean="0">
                <a:solidFill>
                  <a:srgbClr val="FF0000"/>
                </a:solidFill>
                <a:latin typeface="Arial Black" pitchFamily="34" charset="0"/>
              </a:rPr>
              <a:t>must not – </a:t>
            </a:r>
            <a:r>
              <a:rPr lang="ru-RU" sz="3000" dirty="0" smtClean="0">
                <a:solidFill>
                  <a:srgbClr val="FF0000"/>
                </a:solidFill>
                <a:latin typeface="Arial Black" pitchFamily="34" charset="0"/>
              </a:rPr>
              <a:t>нельзя</a:t>
            </a:r>
            <a:br>
              <a:rPr lang="ru-RU" sz="3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3000" dirty="0" smtClean="0">
                <a:solidFill>
                  <a:srgbClr val="00B050"/>
                </a:solidFill>
                <a:latin typeface="Arial Black" pitchFamily="34" charset="0"/>
              </a:rPr>
              <a:t>You must not smoke</a:t>
            </a:r>
            <a:br>
              <a:rPr lang="en-US" sz="30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en-US" sz="3000" dirty="0" smtClean="0">
                <a:solidFill>
                  <a:srgbClr val="FF0000"/>
                </a:solidFill>
                <a:latin typeface="Arial Black" pitchFamily="34" charset="0"/>
              </a:rPr>
              <a:t>do/does not have to = need not</a:t>
            </a:r>
            <a:r>
              <a:rPr lang="ru-RU" sz="3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3000" dirty="0" smtClean="0">
                <a:solidFill>
                  <a:srgbClr val="FF0000"/>
                </a:solidFill>
                <a:latin typeface="Arial Black" pitchFamily="34" charset="0"/>
              </a:rPr>
              <a:t> – </a:t>
            </a:r>
            <a:r>
              <a:rPr lang="ru-RU" sz="3000" dirty="0" smtClean="0">
                <a:solidFill>
                  <a:srgbClr val="FF0000"/>
                </a:solidFill>
                <a:latin typeface="Arial Black" pitchFamily="34" charset="0"/>
              </a:rPr>
              <a:t>нет необходимости.</a:t>
            </a:r>
            <a:r>
              <a:rPr lang="en-US" sz="30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br>
              <a:rPr lang="en-US" sz="3000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3000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060848"/>
          <a:ext cx="8229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7943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Утверждение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+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Отрицание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Вопрос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?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Arial Black" pitchFamily="34" charset="0"/>
                        </a:rPr>
                        <a:t>He must</a:t>
                      </a:r>
                      <a:r>
                        <a:rPr lang="en-US" baseline="0" dirty="0" smtClean="0">
                          <a:latin typeface="Arial Black" pitchFamily="34" charset="0"/>
                        </a:rPr>
                        <a:t> go to college</a:t>
                      </a:r>
                    </a:p>
                    <a:p>
                      <a:pPr algn="ctr"/>
                      <a:endParaRPr lang="en-US" dirty="0" smtClean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Arial Black" pitchFamily="34" charset="0"/>
                        </a:rPr>
                        <a:t>He</a:t>
                      </a:r>
                      <a:r>
                        <a:rPr lang="en-US" baseline="0" dirty="0" smtClean="0">
                          <a:latin typeface="Arial Black" pitchFamily="34" charset="0"/>
                        </a:rPr>
                        <a:t> does not have to go to college today.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Arial Black" pitchFamily="34" charset="0"/>
                        </a:rPr>
                        <a:t>Must he go to college?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Must (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должен, нужно)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81826" y="1950791"/>
          <a:ext cx="692454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180"/>
                <a:gridCol w="2308180"/>
                <a:gridCol w="2308180"/>
              </a:tblGrid>
              <a:tr h="1037108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Present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Настоящее</a:t>
                      </a:r>
                      <a:endParaRPr lang="en-US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Past</a:t>
                      </a:r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Прошедшее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Future</a:t>
                      </a:r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Будущее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51532"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Arial Black" pitchFamily="34" charset="0"/>
                        </a:rPr>
                        <a:t>He must</a:t>
                      </a:r>
                      <a:r>
                        <a:rPr lang="en-US" baseline="0" dirty="0" smtClean="0">
                          <a:latin typeface="Arial Black" pitchFamily="34" charset="0"/>
                        </a:rPr>
                        <a:t> go to college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Black" pitchFamily="34" charset="0"/>
                        </a:rPr>
                        <a:t>every  day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Arial Black" pitchFamily="34" charset="0"/>
                        </a:rPr>
                        <a:t>He had to </a:t>
                      </a:r>
                      <a:r>
                        <a:rPr lang="en-US" baseline="0" dirty="0" smtClean="0">
                          <a:latin typeface="Arial Black" pitchFamily="34" charset="0"/>
                        </a:rPr>
                        <a:t>go to college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Black" pitchFamily="34" charset="0"/>
                        </a:rPr>
                        <a:t>yesterday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Arial Black" pitchFamily="34" charset="0"/>
                        </a:rPr>
                        <a:t>He will have to</a:t>
                      </a:r>
                      <a:r>
                        <a:rPr lang="en-US" baseline="0" dirty="0" smtClean="0">
                          <a:latin typeface="Arial Black" pitchFamily="34" charset="0"/>
                        </a:rPr>
                        <a:t> go to college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Black" pitchFamily="34" charset="0"/>
                        </a:rPr>
                        <a:t>tomorrow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Need (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нужно)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000" dirty="0" smtClean="0">
                <a:latin typeface="Arial Black" pitchFamily="34" charset="0"/>
              </a:rPr>
              <a:t>  Необходимость совершить действие</a:t>
            </a:r>
          </a:p>
          <a:p>
            <a:pPr algn="ctr">
              <a:buNone/>
            </a:pPr>
            <a:r>
              <a:rPr lang="ru-RU" sz="3000" dirty="0" smtClean="0">
                <a:latin typeface="Arial Black" pitchFamily="34" charset="0"/>
              </a:rPr>
              <a:t>   </a:t>
            </a:r>
            <a:r>
              <a:rPr lang="ru-RU" sz="2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Употребляется только в настоящем простом времени</a:t>
            </a:r>
            <a:r>
              <a:rPr lang="en-US" sz="2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 Present Simple </a:t>
            </a:r>
            <a:r>
              <a:rPr lang="ru-RU" sz="2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 в отрицательной или вопросительной форме</a:t>
            </a:r>
            <a:r>
              <a:rPr lang="en-US" sz="2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: need not = do not need to</a:t>
            </a:r>
            <a:r>
              <a:rPr lang="ru-RU" sz="2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…        </a:t>
            </a:r>
            <a:r>
              <a:rPr lang="en-US" sz="2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 </a:t>
            </a:r>
            <a:r>
              <a:rPr lang="ru-RU" sz="2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(нет нужды, необходимости)</a:t>
            </a:r>
          </a:p>
          <a:p>
            <a:pPr algn="ctr">
              <a:buNone/>
            </a:pPr>
            <a:endParaRPr lang="ru-RU" sz="3000" dirty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83086" y="4848539"/>
          <a:ext cx="7516970" cy="1274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6644"/>
                <a:gridCol w="3580326"/>
              </a:tblGrid>
              <a:tr h="63446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Отрицание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Вопрос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?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63446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You needn’t go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 there now.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Need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 I go there now?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Need (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нужно)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500" dirty="0" smtClean="0">
                <a:latin typeface="Arial Black" pitchFamily="34" charset="0"/>
              </a:rPr>
              <a:t>В утвердительном ответе на вопрос с глаголом </a:t>
            </a: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need</a:t>
            </a:r>
            <a:r>
              <a:rPr lang="ru-RU" sz="25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2500" dirty="0" smtClean="0">
                <a:latin typeface="Arial Black" pitchFamily="34" charset="0"/>
              </a:rPr>
              <a:t>употребляется </a:t>
            </a: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must</a:t>
            </a:r>
            <a:r>
              <a:rPr lang="en-US" sz="2500" dirty="0" smtClean="0">
                <a:latin typeface="Arial Black" pitchFamily="34" charset="0"/>
              </a:rPr>
              <a:t> </a:t>
            </a:r>
            <a:r>
              <a:rPr lang="ru-RU" sz="2500" dirty="0" smtClean="0">
                <a:latin typeface="Arial Black" pitchFamily="34" charset="0"/>
              </a:rPr>
              <a:t>, </a:t>
            </a:r>
          </a:p>
          <a:p>
            <a:pPr>
              <a:buNone/>
            </a:pPr>
            <a:r>
              <a:rPr lang="ru-RU" sz="2500" dirty="0">
                <a:latin typeface="Arial Black" pitchFamily="34" charset="0"/>
              </a:rPr>
              <a:t> </a:t>
            </a:r>
            <a:r>
              <a:rPr lang="ru-RU" sz="2500" dirty="0" smtClean="0">
                <a:latin typeface="Arial Black" pitchFamily="34" charset="0"/>
              </a:rPr>
              <a:t>  а в отрицательном ответе на вопрос с глаголом </a:t>
            </a: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must</a:t>
            </a:r>
            <a:r>
              <a:rPr lang="en-US" sz="2500" dirty="0" smtClean="0">
                <a:latin typeface="Arial Black" pitchFamily="34" charset="0"/>
              </a:rPr>
              <a:t> </a:t>
            </a:r>
            <a:r>
              <a:rPr lang="ru-RU" sz="2500" dirty="0" smtClean="0">
                <a:latin typeface="Arial Black" pitchFamily="34" charset="0"/>
              </a:rPr>
              <a:t>употребляется </a:t>
            </a: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need</a:t>
            </a:r>
            <a:r>
              <a:rPr lang="ru-RU" sz="25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not </a:t>
            </a:r>
            <a:r>
              <a:rPr lang="ru-RU" sz="2500" dirty="0" smtClean="0">
                <a:latin typeface="Arial Black" pitchFamily="34" charset="0"/>
              </a:rPr>
              <a:t>:</a:t>
            </a:r>
          </a:p>
          <a:p>
            <a:pPr>
              <a:buNone/>
            </a:pPr>
            <a:r>
              <a:rPr lang="en-US" sz="2500" dirty="0" smtClean="0">
                <a:latin typeface="Arial Black" pitchFamily="34" charset="0"/>
              </a:rPr>
              <a:t>   </a:t>
            </a:r>
          </a:p>
          <a:p>
            <a:pPr>
              <a:buNone/>
            </a:pPr>
            <a:r>
              <a:rPr lang="en-US" sz="2500" dirty="0">
                <a:latin typeface="Arial Black" pitchFamily="34" charset="0"/>
              </a:rPr>
              <a:t> </a:t>
            </a:r>
            <a:r>
              <a:rPr lang="en-US" sz="2500" dirty="0" smtClean="0">
                <a:latin typeface="Arial Black" pitchFamily="34" charset="0"/>
              </a:rPr>
              <a:t>  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Need I go there now? </a:t>
            </a:r>
            <a:r>
              <a:rPr lang="ru-RU" sz="2500" dirty="0" smtClean="0">
                <a:latin typeface="Arial Black" pitchFamily="34" charset="0"/>
              </a:rPr>
              <a:t>Надо ли мне пойти туда сейчас?</a:t>
            </a:r>
            <a:endParaRPr lang="en-US" sz="2500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2500" dirty="0" smtClean="0">
                <a:latin typeface="Arial Black" pitchFamily="34" charset="0"/>
              </a:rPr>
              <a:t>   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Yes, you must</a:t>
            </a:r>
            <a:r>
              <a:rPr lang="ru-RU" sz="2500" dirty="0" smtClean="0">
                <a:solidFill>
                  <a:srgbClr val="00B050"/>
                </a:solidFill>
                <a:latin typeface="Arial Black" pitchFamily="34" charset="0"/>
              </a:rPr>
              <a:t>. </a:t>
            </a:r>
            <a:r>
              <a:rPr lang="ru-RU" sz="2500" dirty="0" smtClean="0">
                <a:latin typeface="Arial Black" pitchFamily="34" charset="0"/>
              </a:rPr>
              <a:t>Да, надо.</a:t>
            </a:r>
            <a:endParaRPr lang="en-US" sz="2500" dirty="0" smtClean="0">
              <a:latin typeface="Arial Black" pitchFamily="34" charset="0"/>
            </a:endParaRPr>
          </a:p>
          <a:p>
            <a:pPr>
              <a:buNone/>
            </a:pPr>
            <a:endParaRPr lang="en-US" sz="2500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2500" dirty="0" smtClean="0">
                <a:latin typeface="Arial Black" pitchFamily="34" charset="0"/>
              </a:rPr>
              <a:t>   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Must I go there now?</a:t>
            </a:r>
            <a:r>
              <a:rPr lang="ru-RU" sz="2500" dirty="0" smtClean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2500" dirty="0" smtClean="0">
                <a:latin typeface="Arial Black" pitchFamily="34" charset="0"/>
              </a:rPr>
              <a:t>Надо ли мне (должен ли я) пойти туда сейчас же?</a:t>
            </a:r>
            <a:endParaRPr lang="en-US" sz="2500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2500" dirty="0" smtClean="0">
                <a:latin typeface="Arial Black" pitchFamily="34" charset="0"/>
              </a:rPr>
              <a:t>   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No, you needn’t</a:t>
            </a:r>
            <a:r>
              <a:rPr lang="ru-RU" sz="2500" dirty="0" smtClean="0">
                <a:solidFill>
                  <a:srgbClr val="00B050"/>
                </a:solidFill>
                <a:latin typeface="Arial Black" pitchFamily="34" charset="0"/>
              </a:rPr>
              <a:t>.   </a:t>
            </a:r>
            <a:r>
              <a:rPr lang="ru-RU" sz="2500" dirty="0" smtClean="0">
                <a:latin typeface="Arial Black" pitchFamily="34" charset="0"/>
              </a:rPr>
              <a:t>Нет, не надо.</a:t>
            </a:r>
            <a:endParaRPr lang="ru-RU" sz="2500" dirty="0">
              <a:latin typeface="Arial Black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Need (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нужно)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26524"/>
            <a:ext cx="8229600" cy="511291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700" dirty="0" smtClean="0">
                <a:latin typeface="Arial Black" pitchFamily="34" charset="0"/>
              </a:rPr>
              <a:t>Не следует путать модальный глагол </a:t>
            </a:r>
            <a:r>
              <a:rPr lang="en-US" sz="2700" dirty="0" smtClean="0">
                <a:latin typeface="Arial Black" pitchFamily="34" charset="0"/>
              </a:rPr>
              <a:t>need </a:t>
            </a:r>
            <a:r>
              <a:rPr lang="ru-RU" sz="2700" dirty="0" smtClean="0">
                <a:latin typeface="Arial Black" pitchFamily="34" charset="0"/>
              </a:rPr>
              <a:t>со смысловым глаголом </a:t>
            </a:r>
            <a:r>
              <a:rPr lang="en-US" sz="2700" dirty="0" smtClean="0">
                <a:latin typeface="Arial Black" pitchFamily="34" charset="0"/>
              </a:rPr>
              <a:t>need</a:t>
            </a:r>
            <a:r>
              <a:rPr lang="ru-RU" sz="2700" dirty="0">
                <a:latin typeface="Arial Black" pitchFamily="34" charset="0"/>
              </a:rPr>
              <a:t> </a:t>
            </a:r>
            <a:r>
              <a:rPr lang="ru-RU" sz="2700" dirty="0" smtClean="0">
                <a:latin typeface="Arial Black" pitchFamily="34" charset="0"/>
              </a:rPr>
              <a:t>(нуждаться): </a:t>
            </a:r>
            <a:endParaRPr lang="en-US" sz="2700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sz="2700" dirty="0" smtClean="0">
                <a:solidFill>
                  <a:srgbClr val="00B050"/>
                </a:solidFill>
                <a:latin typeface="Arial Black" pitchFamily="34" charset="0"/>
              </a:rPr>
              <a:t>    </a:t>
            </a:r>
            <a:r>
              <a:rPr lang="en-US" sz="2700" dirty="0" smtClean="0">
                <a:solidFill>
                  <a:srgbClr val="00B050"/>
                </a:solidFill>
                <a:latin typeface="Arial Black" pitchFamily="34" charset="0"/>
              </a:rPr>
              <a:t>I need a long rest.</a:t>
            </a:r>
          </a:p>
          <a:p>
            <a:pPr>
              <a:buNone/>
            </a:pPr>
            <a:r>
              <a:rPr lang="ru-RU" sz="2700" dirty="0" smtClean="0">
                <a:latin typeface="Arial Black" pitchFamily="34" charset="0"/>
              </a:rPr>
              <a:t>    В этом случае </a:t>
            </a:r>
            <a:r>
              <a:rPr lang="en-US" sz="2700" dirty="0" smtClean="0">
                <a:latin typeface="Arial Black" pitchFamily="34" charset="0"/>
              </a:rPr>
              <a:t>need</a:t>
            </a:r>
            <a:r>
              <a:rPr lang="ru-RU" sz="2700" dirty="0" smtClean="0">
                <a:latin typeface="Arial Black" pitchFamily="34" charset="0"/>
              </a:rPr>
              <a:t> имеет обычные формы спряжения и употребляется в настоящем, прошедшем и будущем временах.</a:t>
            </a:r>
          </a:p>
          <a:p>
            <a:pPr>
              <a:buNone/>
            </a:pPr>
            <a:r>
              <a:rPr lang="en-US" sz="2700" dirty="0" smtClean="0">
                <a:latin typeface="Arial Black" pitchFamily="34" charset="0"/>
              </a:rPr>
              <a:t>    </a:t>
            </a:r>
            <a:r>
              <a:rPr lang="en-US" sz="2700" dirty="0" smtClean="0">
                <a:solidFill>
                  <a:srgbClr val="00B050"/>
                </a:solidFill>
                <a:latin typeface="Arial Black" pitchFamily="34" charset="0"/>
              </a:rPr>
              <a:t>I don’t need your book any longer</a:t>
            </a:r>
          </a:p>
          <a:p>
            <a:pPr>
              <a:buNone/>
            </a:pPr>
            <a:r>
              <a:rPr lang="en-US" sz="2700" dirty="0" smtClean="0">
                <a:solidFill>
                  <a:srgbClr val="00B050"/>
                </a:solidFill>
                <a:latin typeface="Arial Black" pitchFamily="34" charset="0"/>
              </a:rPr>
              <a:t>    Does he need my help?</a:t>
            </a:r>
          </a:p>
          <a:p>
            <a:pPr>
              <a:buNone/>
            </a:pPr>
            <a:r>
              <a:rPr lang="en-US" sz="2700" dirty="0" smtClean="0">
                <a:solidFill>
                  <a:srgbClr val="00B050"/>
                </a:solidFill>
                <a:latin typeface="Arial Black" pitchFamily="34" charset="0"/>
              </a:rPr>
              <a:t>    We needed the dictionary.</a:t>
            </a:r>
          </a:p>
          <a:p>
            <a:pPr>
              <a:buNone/>
            </a:pPr>
            <a:r>
              <a:rPr lang="en-US" sz="2700" dirty="0" smtClean="0">
                <a:solidFill>
                  <a:srgbClr val="00B050"/>
                </a:solidFill>
                <a:latin typeface="Arial Black" pitchFamily="34" charset="0"/>
              </a:rPr>
              <a:t>    I’ll need your advice.</a:t>
            </a:r>
            <a:endParaRPr lang="ru-RU" sz="2700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itchFamily="34" charset="0"/>
              </a:rPr>
              <a:t>Способы выражения долженствования:</a:t>
            </a:r>
            <a:endParaRPr lang="ru-RU" sz="3000" dirty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68192"/>
            <a:ext cx="8229600" cy="513867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500" dirty="0" smtClean="0">
                <a:latin typeface="Arial Black" pitchFamily="34" charset="0"/>
              </a:rPr>
              <a:t>Необходимость совершения действия в силу определенных обстоятельств:</a:t>
            </a:r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must</a:t>
            </a:r>
            <a:r>
              <a:rPr lang="ru-RU" sz="2500" dirty="0" smtClean="0">
                <a:solidFill>
                  <a:srgbClr val="FF0000"/>
                </a:solidFill>
                <a:latin typeface="Arial Black" pitchFamily="34" charset="0"/>
              </a:rPr>
              <a:t>:</a:t>
            </a: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       </a:t>
            </a:r>
            <a:r>
              <a:rPr lang="ru-RU" sz="25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I must go there now</a:t>
            </a:r>
            <a:endParaRPr lang="ru-RU" sz="2500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have to…</a:t>
            </a:r>
            <a:r>
              <a:rPr lang="ru-RU" sz="2500" dirty="0" smtClean="0">
                <a:solidFill>
                  <a:srgbClr val="FF0000"/>
                </a:solidFill>
                <a:latin typeface="Arial Black" pitchFamily="34" charset="0"/>
              </a:rPr>
              <a:t>:</a:t>
            </a: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I have to go there now</a:t>
            </a:r>
            <a:endParaRPr lang="ru-RU" sz="2500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 marL="514350" indent="-514350">
              <a:buAutoNum type="arabicPeriod" startAt="2"/>
            </a:pPr>
            <a:r>
              <a:rPr lang="ru-RU" sz="2500" dirty="0" smtClean="0">
                <a:latin typeface="Arial Black" pitchFamily="34" charset="0"/>
              </a:rPr>
              <a:t>В вопросительных предложениях: </a:t>
            </a:r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must: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Must you go there now?</a:t>
            </a:r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have to…: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Do you have to go there now?</a:t>
            </a:r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need: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Need you go there now?</a:t>
            </a:r>
            <a:endParaRPr lang="ru-RU" sz="2500" dirty="0" smtClean="0">
              <a:solidFill>
                <a:srgbClr val="00B050"/>
              </a:solidFill>
              <a:latin typeface="Arial Black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itchFamily="34" charset="0"/>
              </a:rPr>
              <a:t>Способы выражения долженствования</a:t>
            </a:r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itchFamily="34" charset="0"/>
              </a:rPr>
              <a:t> (</a:t>
            </a:r>
            <a:r>
              <a:rPr lang="ru-RU" sz="3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itchFamily="34" charset="0"/>
              </a:rPr>
              <a:t>продолжение):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347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ru-RU" sz="2500" dirty="0" smtClean="0">
                <a:latin typeface="Arial Black" pitchFamily="34" charset="0"/>
              </a:rPr>
              <a:t>3. В отрицательных предложениях: </a:t>
            </a:r>
          </a:p>
          <a:p>
            <a:pPr marL="514350" indent="-514350">
              <a:buNone/>
            </a:pPr>
            <a:r>
              <a:rPr lang="en-US" sz="2500" dirty="0" smtClean="0">
                <a:latin typeface="Arial Black" pitchFamily="34" charset="0"/>
              </a:rPr>
              <a:t> </a:t>
            </a: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don’t have to: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You don’t have to go there.</a:t>
            </a:r>
          </a:p>
          <a:p>
            <a:pPr marL="514350" indent="-514350">
              <a:buNone/>
            </a:pPr>
            <a:r>
              <a:rPr lang="en-US" sz="2500" dirty="0" smtClean="0">
                <a:latin typeface="Arial Black" pitchFamily="34" charset="0"/>
              </a:rPr>
              <a:t> </a:t>
            </a: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needn’t: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You needn’t go there.</a:t>
            </a:r>
          </a:p>
          <a:p>
            <a:pPr marL="514350" indent="-514350">
              <a:buNone/>
            </a:pPr>
            <a:r>
              <a:rPr lang="en-US" sz="2500" dirty="0" smtClean="0">
                <a:latin typeface="Arial Black" pitchFamily="34" charset="0"/>
              </a:rPr>
              <a:t>4. </a:t>
            </a:r>
            <a:r>
              <a:rPr lang="ru-RU" sz="2500" dirty="0" smtClean="0">
                <a:latin typeface="Arial Black" pitchFamily="34" charset="0"/>
              </a:rPr>
              <a:t>Моральный долг или совет: </a:t>
            </a:r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should: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He should help them.</a:t>
            </a:r>
          </a:p>
          <a:p>
            <a:pPr marL="514350" indent="-514350">
              <a:buNone/>
            </a:pPr>
            <a:r>
              <a:rPr lang="en-US" sz="2500" dirty="0" smtClean="0">
                <a:latin typeface="Arial Black" pitchFamily="34" charset="0"/>
              </a:rPr>
              <a:t>5. </a:t>
            </a:r>
            <a:r>
              <a:rPr lang="ru-RU" sz="2500" dirty="0" smtClean="0">
                <a:latin typeface="Arial Black" pitchFamily="34" charset="0"/>
              </a:rPr>
              <a:t>В будущем времени:</a:t>
            </a:r>
            <a:endParaRPr lang="en-US" sz="2500" dirty="0">
              <a:latin typeface="Arial Black" pitchFamily="34" charset="0"/>
            </a:endParaRPr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have to…: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He will have to go there.</a:t>
            </a:r>
            <a:endParaRPr lang="ru-RU" sz="2500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 marL="514350" indent="-514350">
              <a:buNone/>
            </a:pPr>
            <a:r>
              <a:rPr lang="ru-RU" sz="2500" dirty="0" smtClean="0">
                <a:latin typeface="Arial Black" pitchFamily="34" charset="0"/>
              </a:rPr>
              <a:t>6. В прошедшем времени:</a:t>
            </a:r>
          </a:p>
          <a:p>
            <a:pPr marL="514350" indent="-514350">
              <a:buNone/>
            </a:pPr>
            <a:r>
              <a:rPr lang="en-US" sz="2500" dirty="0">
                <a:solidFill>
                  <a:srgbClr val="FF0000"/>
                </a:solidFill>
                <a:latin typeface="Arial Black" pitchFamily="34" charset="0"/>
              </a:rPr>
              <a:t>h</a:t>
            </a: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ave to…: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I had to go there yesterday</a:t>
            </a:r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needn’t: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You needn’t have come so early.</a:t>
            </a:r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FF0000"/>
                </a:solidFill>
                <a:latin typeface="Arial Black" pitchFamily="34" charset="0"/>
              </a:rPr>
              <a:t>should: </a:t>
            </a:r>
            <a:r>
              <a:rPr lang="en-US" sz="2500" dirty="0" smtClean="0">
                <a:solidFill>
                  <a:srgbClr val="00B050"/>
                </a:solidFill>
                <a:latin typeface="Arial Black" pitchFamily="34" charset="0"/>
              </a:rPr>
              <a:t>You should have helped him. </a:t>
            </a:r>
            <a:endParaRPr lang="ru-RU" sz="2500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 marL="514350" indent="-514350">
              <a:buNone/>
            </a:pPr>
            <a:r>
              <a:rPr lang="ru-RU" sz="2200" dirty="0" smtClean="0">
                <a:solidFill>
                  <a:srgbClr val="002060"/>
                </a:solidFill>
                <a:latin typeface="Arial Black" pitchFamily="34" charset="0"/>
              </a:rPr>
              <a:t>(Для выражения упрека: тебе следовало помочь ему)</a:t>
            </a:r>
            <a:endParaRPr lang="en-US" sz="22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itchFamily="34" charset="0"/>
              </a:rPr>
              <a:t>Какие глаголы относятся к модальным?</a:t>
            </a:r>
            <a:endParaRPr lang="ru-RU" sz="3600" dirty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04864"/>
            <a:ext cx="8219256" cy="3921299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>c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an (could)</a:t>
            </a:r>
          </a:p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may (might)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endParaRPr lang="en-US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>m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ust</a:t>
            </a:r>
          </a:p>
          <a:p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>o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ught </a:t>
            </a:r>
          </a:p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need</a:t>
            </a:r>
            <a:endParaRPr lang="ru-RU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n-US" smtClean="0">
                <a:solidFill>
                  <a:srgbClr val="FF0000"/>
                </a:solidFill>
                <a:latin typeface="Arial Black" pitchFamily="34" charset="0"/>
              </a:rPr>
              <a:t>should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itchFamily="34" charset="0"/>
              </a:rPr>
              <a:t>Определение модальных глаголов</a:t>
            </a:r>
            <a:endParaRPr lang="ru-RU" sz="3000" dirty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Arial Black" pitchFamily="34" charset="0"/>
              </a:rPr>
              <a:t>   Модальные глаголы обозначают </a:t>
            </a:r>
            <a:r>
              <a:rPr lang="ru-RU" dirty="0" smtClean="0">
                <a:solidFill>
                  <a:srgbClr val="00B050"/>
                </a:solidFill>
                <a:latin typeface="Arial Black" pitchFamily="34" charset="0"/>
              </a:rPr>
              <a:t>возможность, способность, вероятность, необходимость </a:t>
            </a:r>
            <a:r>
              <a:rPr lang="ru-RU" dirty="0" smtClean="0">
                <a:latin typeface="Arial Black" pitchFamily="34" charset="0"/>
              </a:rPr>
              <a:t>совершения действия, выраженного смысловым глаголом.</a:t>
            </a:r>
          </a:p>
          <a:p>
            <a:r>
              <a:rPr lang="ru-RU" dirty="0" smtClean="0">
                <a:latin typeface="Arial Black" pitchFamily="34" charset="0"/>
              </a:rPr>
              <a:t>   Модальные глаголы не употребляются самостоятельно, а только в сочетании со смысловым глаголом.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78098"/>
          </a:xfrm>
        </p:spPr>
        <p:txBody>
          <a:bodyPr>
            <a:normAutofit/>
          </a:bodyPr>
          <a:lstStyle/>
          <a:p>
            <a:r>
              <a:rPr lang="ru-RU" sz="3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itchFamily="34" charset="0"/>
              </a:rPr>
              <a:t>Особенности употребления</a:t>
            </a:r>
            <a:endParaRPr lang="ru-RU" sz="3500" dirty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Модальные глаголы являются недостаточными глаголами, так как они не имеют всех форм, которые имеют другие глаголы: </a:t>
            </a:r>
            <a:endParaRPr lang="en-US" sz="2500" dirty="0" smtClean="0"/>
          </a:p>
          <a:p>
            <a:pPr marL="457200" indent="-457200">
              <a:buNone/>
            </a:pPr>
            <a:r>
              <a:rPr lang="en-US" sz="2500" dirty="0"/>
              <a:t> </a:t>
            </a:r>
            <a:r>
              <a:rPr lang="en-US" sz="2500" dirty="0" smtClean="0"/>
              <a:t>      </a:t>
            </a:r>
            <a:r>
              <a:rPr lang="ru-RU" sz="2500" dirty="0" smtClean="0"/>
              <a:t>Не спрягаются по временам (иногда могут образовывать форму прошедшего или будущего времени)</a:t>
            </a:r>
            <a:r>
              <a:rPr lang="en-US" sz="2500" dirty="0" smtClean="0"/>
              <a:t>.</a:t>
            </a:r>
          </a:p>
          <a:p>
            <a:pPr marL="457200" indent="-457200">
              <a:buNone/>
            </a:pPr>
            <a:r>
              <a:rPr lang="en-US" sz="2500" dirty="0"/>
              <a:t> </a:t>
            </a:r>
            <a:r>
              <a:rPr lang="en-US" sz="2500" dirty="0" smtClean="0"/>
              <a:t>      </a:t>
            </a:r>
            <a:r>
              <a:rPr lang="ru-RU" sz="2500" dirty="0" smtClean="0"/>
              <a:t>В 3-м лице единственного числа настоящего простого времени не имеют окончания –</a:t>
            </a:r>
            <a:r>
              <a:rPr lang="en-US" sz="2500" dirty="0" smtClean="0"/>
              <a:t>s</a:t>
            </a:r>
            <a:r>
              <a:rPr lang="ru-RU" sz="2500" dirty="0" smtClean="0"/>
              <a:t>: </a:t>
            </a:r>
            <a:r>
              <a:rPr lang="ru-RU" sz="2500" dirty="0" smtClean="0">
                <a:solidFill>
                  <a:srgbClr val="FF0000"/>
                </a:solidFill>
              </a:rPr>
              <a:t>Не </a:t>
            </a:r>
            <a:r>
              <a:rPr lang="en-US" sz="2500" dirty="0" smtClean="0">
                <a:solidFill>
                  <a:srgbClr val="FF0000"/>
                </a:solidFill>
              </a:rPr>
              <a:t>can do it.</a:t>
            </a:r>
          </a:p>
          <a:p>
            <a:pPr marL="457200" indent="-457200">
              <a:buAutoNum type="arabicPeriod" startAt="2"/>
            </a:pPr>
            <a:r>
              <a:rPr lang="ru-RU" sz="2500" dirty="0" smtClean="0"/>
              <a:t>Смысловой глагол, следующий за модальным, не имеет частицы </a:t>
            </a:r>
            <a:r>
              <a:rPr lang="en-US" sz="2500" dirty="0" smtClean="0"/>
              <a:t>to:   </a:t>
            </a:r>
            <a:r>
              <a:rPr lang="en-US" sz="2500" dirty="0" smtClean="0">
                <a:solidFill>
                  <a:srgbClr val="FF0000"/>
                </a:solidFill>
              </a:rPr>
              <a:t>I can do it.</a:t>
            </a:r>
          </a:p>
          <a:p>
            <a:pPr marL="457200" indent="-457200">
              <a:buAutoNum type="arabicPeriod" startAt="2"/>
            </a:pPr>
            <a:r>
              <a:rPr lang="ru-RU" sz="2500" dirty="0" smtClean="0"/>
              <a:t>Вопросительная форма образуется без вспомогательного глагола, модальный глагол ставится перед подлежащим</a:t>
            </a:r>
            <a:r>
              <a:rPr lang="en-US" sz="2500" dirty="0" smtClean="0"/>
              <a:t>: </a:t>
            </a:r>
            <a:r>
              <a:rPr lang="en-US" sz="2500" dirty="0" smtClean="0">
                <a:solidFill>
                  <a:srgbClr val="FF0000"/>
                </a:solidFill>
              </a:rPr>
              <a:t>Can you do it?</a:t>
            </a:r>
          </a:p>
          <a:p>
            <a:pPr marL="457200" indent="-457200">
              <a:buAutoNum type="arabicPeriod" startAt="2"/>
            </a:pPr>
            <a:r>
              <a:rPr lang="ru-RU" sz="2500" dirty="0" smtClean="0"/>
              <a:t>Отрицательная форма образуется при помощи частицы </a:t>
            </a:r>
            <a:r>
              <a:rPr lang="en-US" sz="2500" dirty="0" smtClean="0"/>
              <a:t>not</a:t>
            </a:r>
            <a:r>
              <a:rPr lang="ru-RU" sz="2500" dirty="0" smtClean="0"/>
              <a:t>, которая ставится после модального глагола: </a:t>
            </a:r>
            <a:r>
              <a:rPr lang="en-US" sz="2500" smtClean="0">
                <a:solidFill>
                  <a:srgbClr val="FF0000"/>
                </a:solidFill>
              </a:rPr>
              <a:t>He </a:t>
            </a:r>
            <a:r>
              <a:rPr lang="en-US" sz="2500" smtClean="0">
                <a:solidFill>
                  <a:srgbClr val="FF0000"/>
                </a:solidFill>
              </a:rPr>
              <a:t>cannot </a:t>
            </a:r>
            <a:r>
              <a:rPr lang="en-US" sz="2500" dirty="0" smtClean="0">
                <a:solidFill>
                  <a:srgbClr val="FF0000"/>
                </a:solidFill>
              </a:rPr>
              <a:t>do it.</a:t>
            </a:r>
          </a:p>
          <a:p>
            <a:pPr marL="514350" indent="-514350"/>
            <a:endParaRPr lang="ru-RU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Can (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могу, умею)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Возможность или способность  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          совершать действие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43608" y="3140968"/>
          <a:ext cx="7200801" cy="1778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67"/>
                <a:gridCol w="2400267"/>
                <a:gridCol w="2400267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Утверждение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+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Отрицание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Вопрос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?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716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 Black" pitchFamily="34" charset="0"/>
                        </a:rPr>
                        <a:t>I can speak English</a:t>
                      </a:r>
                      <a:endParaRPr lang="ru-RU" sz="1800" dirty="0" smtClean="0">
                        <a:latin typeface="Arial Black" pitchFamily="34" charset="0"/>
                      </a:endParaRPr>
                    </a:p>
                    <a:p>
                      <a:pPr algn="ctr"/>
                      <a:endParaRPr lang="ru-RU" sz="1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 Black" pitchFamily="34" charset="0"/>
                        </a:rPr>
                        <a:t>I cannot</a:t>
                      </a:r>
                      <a:r>
                        <a:rPr lang="en-US" sz="1800" baseline="0" dirty="0" smtClean="0">
                          <a:latin typeface="Arial Black" pitchFamily="34" charset="0"/>
                        </a:rPr>
                        <a:t> (can’t)</a:t>
                      </a:r>
                      <a:r>
                        <a:rPr lang="en-US" sz="1800" dirty="0" smtClean="0">
                          <a:latin typeface="Arial Black" pitchFamily="34" charset="0"/>
                        </a:rPr>
                        <a:t> speak English</a:t>
                      </a:r>
                      <a:endParaRPr lang="ru-RU" sz="1800" dirty="0" smtClean="0">
                        <a:latin typeface="Arial Black" pitchFamily="34" charset="0"/>
                      </a:endParaRPr>
                    </a:p>
                    <a:p>
                      <a:pPr algn="ctr"/>
                      <a:endParaRPr lang="ru-RU" sz="1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Can you speak </a:t>
                      </a:r>
                      <a:r>
                        <a:rPr lang="en-US" sz="1800" dirty="0" smtClean="0">
                          <a:latin typeface="Arial Black" pitchFamily="34" charset="0"/>
                        </a:rPr>
                        <a:t>English?</a:t>
                      </a:r>
                      <a:endParaRPr lang="ru-RU" sz="1800" dirty="0" smtClean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Can (</a:t>
            </a: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могу, умею)</a:t>
            </a:r>
            <a:endParaRPr lang="ru-RU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8147248" cy="485740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   </a:t>
            </a:r>
            <a:endParaRPr lang="ru-RU" sz="2000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= </a:t>
            </a:r>
            <a:r>
              <a:rPr lang="en-US" dirty="0" smtClean="0">
                <a:latin typeface="Arial Black" pitchFamily="34" charset="0"/>
              </a:rPr>
              <a:t>be able (to) (</a:t>
            </a:r>
            <a:r>
              <a:rPr lang="ru-RU" dirty="0" smtClean="0">
                <a:latin typeface="Arial Black" pitchFamily="34" charset="0"/>
              </a:rPr>
              <a:t>быть в состоянии…)</a:t>
            </a:r>
          </a:p>
          <a:p>
            <a:pPr>
              <a:buNone/>
            </a:pPr>
            <a:endParaRPr lang="ru-RU" dirty="0">
              <a:latin typeface="Arial Black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3068960"/>
          <a:ext cx="8064894" cy="203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8"/>
                <a:gridCol w="2688298"/>
                <a:gridCol w="268829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Present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Настоящее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Past</a:t>
                      </a:r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Прошедшее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Future</a:t>
                      </a:r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Будущее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can</a:t>
                      </a:r>
                    </a:p>
                    <a:p>
                      <a:pPr algn="ctr"/>
                      <a:endParaRPr lang="en-US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I can speak English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could</a:t>
                      </a:r>
                    </a:p>
                    <a:p>
                      <a:pPr algn="ctr"/>
                      <a:endParaRPr lang="en-US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I could speak</a:t>
                      </a:r>
                      <a:r>
                        <a:rPr lang="en-US" sz="2000" baseline="0" dirty="0" smtClean="0">
                          <a:latin typeface="Arial Black" pitchFamily="34" charset="0"/>
                        </a:rPr>
                        <a:t> English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will be able</a:t>
                      </a:r>
                    </a:p>
                    <a:p>
                      <a:pPr algn="ctr"/>
                      <a:endParaRPr lang="en-US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I will be able to speak English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May (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разрешается)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Arial Black" pitchFamily="34" charset="0"/>
              </a:rPr>
              <a:t>Разрешение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-RU" dirty="0" smtClean="0"/>
              <a:t>       </a:t>
            </a:r>
            <a:r>
              <a:rPr lang="en-US" dirty="0" smtClean="0">
                <a:latin typeface="Arial Black" pitchFamily="34" charset="0"/>
              </a:rPr>
              <a:t>may not = must not (</a:t>
            </a:r>
            <a:r>
              <a:rPr lang="ru-RU" dirty="0" smtClean="0">
                <a:latin typeface="Arial Black" pitchFamily="34" charset="0"/>
              </a:rPr>
              <a:t>нельзя)</a:t>
            </a:r>
          </a:p>
          <a:p>
            <a:pPr>
              <a:buNone/>
            </a:pPr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 </a:t>
            </a:r>
            <a:endParaRPr lang="en-US" dirty="0" smtClean="0">
              <a:latin typeface="Arial Black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3608" y="2780928"/>
          <a:ext cx="6984777" cy="1558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259"/>
                <a:gridCol w="2328259"/>
                <a:gridCol w="2328259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Утверждение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+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Отрицание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Вопрос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?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660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itchFamily="34" charset="0"/>
                        </a:rPr>
                        <a:t>You may come in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itchFamily="34" charset="0"/>
                        </a:rPr>
                        <a:t>You may not come in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itchFamily="34" charset="0"/>
                        </a:rPr>
                        <a:t>May I come in?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May (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разрешается)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1520" y="1340768"/>
            <a:ext cx="8229600" cy="52017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>
                <a:latin typeface="Arial Black" pitchFamily="34" charset="0"/>
              </a:rPr>
              <a:t>=  </a:t>
            </a:r>
            <a:r>
              <a:rPr lang="en-US" b="1" dirty="0" smtClean="0">
                <a:latin typeface="Arial Black" pitchFamily="34" charset="0"/>
              </a:rPr>
              <a:t>be allowed (</a:t>
            </a:r>
            <a:r>
              <a:rPr lang="ru-RU" b="1" dirty="0" smtClean="0">
                <a:latin typeface="Arial Black" pitchFamily="34" charset="0"/>
              </a:rPr>
              <a:t>разрешается)</a:t>
            </a:r>
            <a:endParaRPr lang="en-US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b="1" dirty="0">
              <a:latin typeface="Arial Black" pitchFamily="34" charset="0"/>
            </a:endParaRPr>
          </a:p>
          <a:p>
            <a:pPr algn="ctr">
              <a:buNone/>
            </a:pPr>
            <a:endParaRPr lang="ru-RU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b="1" dirty="0">
              <a:latin typeface="Arial Black" pitchFamily="34" charset="0"/>
            </a:endParaRPr>
          </a:p>
          <a:p>
            <a:pPr algn="ctr">
              <a:buNone/>
            </a:pPr>
            <a:endParaRPr lang="ru-RU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en-US" sz="2500" b="1" dirty="0">
              <a:latin typeface="Arial Black" pitchFamily="34" charset="0"/>
            </a:endParaRPr>
          </a:p>
          <a:p>
            <a:pPr>
              <a:buNone/>
            </a:pPr>
            <a:r>
              <a:rPr lang="en-US" sz="2500" b="1" dirty="0" smtClean="0">
                <a:latin typeface="Arial Black" pitchFamily="34" charset="0"/>
              </a:rPr>
              <a:t>    </a:t>
            </a:r>
            <a:r>
              <a:rPr lang="ru-RU" sz="2500" b="1" dirty="0" smtClean="0">
                <a:latin typeface="Arial Black" pitchFamily="34" charset="0"/>
              </a:rPr>
              <a:t>Форма прошедшего времени </a:t>
            </a:r>
            <a:r>
              <a:rPr lang="en-US" sz="2500" b="1" dirty="0" smtClean="0">
                <a:solidFill>
                  <a:srgbClr val="FF0000"/>
                </a:solidFill>
                <a:latin typeface="Arial Black" pitchFamily="34" charset="0"/>
              </a:rPr>
              <a:t>might</a:t>
            </a:r>
            <a:r>
              <a:rPr lang="en-US" sz="2500" b="1" dirty="0" smtClean="0">
                <a:latin typeface="Arial Black" pitchFamily="34" charset="0"/>
              </a:rPr>
              <a:t> </a:t>
            </a:r>
            <a:r>
              <a:rPr lang="ru-RU" sz="2500" b="1" dirty="0" smtClean="0">
                <a:latin typeface="Arial Black" pitchFamily="34" charset="0"/>
              </a:rPr>
              <a:t>употребляется для согласования времен</a:t>
            </a:r>
          </a:p>
          <a:p>
            <a:pPr>
              <a:buNone/>
            </a:pPr>
            <a:r>
              <a:rPr lang="en-US" sz="2500" b="1" dirty="0" smtClean="0">
                <a:latin typeface="Arial Black" pitchFamily="34" charset="0"/>
              </a:rPr>
              <a:t>    </a:t>
            </a:r>
            <a:r>
              <a:rPr lang="en-US" sz="2500" b="1" dirty="0" smtClean="0">
                <a:solidFill>
                  <a:srgbClr val="00B050"/>
                </a:solidFill>
                <a:latin typeface="Arial Black" pitchFamily="34" charset="0"/>
              </a:rPr>
              <a:t>I gave him my exercises so that he might correct them.</a:t>
            </a:r>
            <a:endParaRPr lang="ru-RU" sz="2500" b="1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 algn="ctr">
              <a:buNone/>
            </a:pPr>
            <a:endParaRPr lang="ru-RU" sz="25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b="1" dirty="0">
              <a:latin typeface="Arial Black" pitchFamily="34" charset="0"/>
            </a:endParaRPr>
          </a:p>
          <a:p>
            <a:pPr algn="ctr">
              <a:buNone/>
            </a:pPr>
            <a:endParaRPr lang="ru-RU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b="1" dirty="0">
              <a:latin typeface="Arial Black" pitchFamily="34" charset="0"/>
            </a:endParaRPr>
          </a:p>
          <a:p>
            <a:pPr algn="ctr">
              <a:buNone/>
            </a:pPr>
            <a:endParaRPr lang="ru-RU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b="1" dirty="0">
              <a:latin typeface="Arial Black" pitchFamily="34" charset="0"/>
            </a:endParaRPr>
          </a:p>
          <a:p>
            <a:pPr algn="ctr">
              <a:buNone/>
            </a:pPr>
            <a:endParaRPr lang="ru-RU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en-US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en-US" b="1" dirty="0">
              <a:latin typeface="Arial Black" pitchFamily="34" charset="0"/>
            </a:endParaRPr>
          </a:p>
          <a:p>
            <a:pPr algn="ctr">
              <a:buNone/>
            </a:pPr>
            <a:endParaRPr lang="en-US" b="1" dirty="0" smtClean="0">
              <a:latin typeface="Arial Black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115617" y="2157987"/>
          <a:ext cx="7200800" cy="2542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66"/>
                <a:gridCol w="2400267"/>
                <a:gridCol w="2400267"/>
              </a:tblGrid>
              <a:tr h="9273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Present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Настоящее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Past</a:t>
                      </a:r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Прошедшее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Black" pitchFamily="34" charset="0"/>
                        </a:rPr>
                        <a:t>Future</a:t>
                      </a:r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Будущее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473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 Black" pitchFamily="34" charset="0"/>
                        </a:rPr>
                        <a:t>You may come in</a:t>
                      </a:r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endParaRPr lang="en-US" sz="2000" dirty="0" smtClean="0">
                        <a:latin typeface="Arial Black" pitchFamily="34" charset="0"/>
                      </a:endParaRPr>
                    </a:p>
                    <a:p>
                      <a:endParaRPr lang="en-US" sz="2000" dirty="0" smtClean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 smtClean="0">
                        <a:latin typeface="Arial Black" pitchFamily="34" charset="0"/>
                      </a:endParaRPr>
                    </a:p>
                    <a:p>
                      <a:r>
                        <a:rPr lang="en-US" sz="2000" dirty="0" smtClean="0">
                          <a:latin typeface="Arial Black" pitchFamily="34" charset="0"/>
                        </a:rPr>
                        <a:t>You</a:t>
                      </a:r>
                      <a:r>
                        <a:rPr lang="en-US" sz="2000" baseline="0" dirty="0" smtClean="0">
                          <a:latin typeface="Arial Black" pitchFamily="34" charset="0"/>
                        </a:rPr>
                        <a:t> were allowed to come in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 smtClean="0">
                        <a:latin typeface="Arial Black" pitchFamily="34" charset="0"/>
                      </a:endParaRPr>
                    </a:p>
                    <a:p>
                      <a:r>
                        <a:rPr lang="en-US" sz="2000" dirty="0" smtClean="0">
                          <a:latin typeface="Arial Black" pitchFamily="34" charset="0"/>
                        </a:rPr>
                        <a:t>You will be allowed to come in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Must (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должен, нужно)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000" dirty="0" smtClean="0">
                <a:latin typeface="Arial Black" pitchFamily="34" charset="0"/>
              </a:rPr>
              <a:t>1. Необходимость совершать действие, в силу определенных обстоятельств.</a:t>
            </a:r>
          </a:p>
          <a:p>
            <a:pPr>
              <a:buNone/>
            </a:pPr>
            <a:r>
              <a:rPr lang="ru-RU" sz="3000" dirty="0" smtClean="0">
                <a:latin typeface="Arial Black" pitchFamily="34" charset="0"/>
              </a:rPr>
              <a:t>2. Приказ или настоятельный совет.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Arial Black" pitchFamily="34" charset="0"/>
              </a:rPr>
              <a:t>He must go to college every day.</a:t>
            </a:r>
            <a:endParaRPr lang="ru-RU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Arial Black" pitchFamily="34" charset="0"/>
              </a:rPr>
              <a:t>=  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have (to</a:t>
            </a:r>
            <a:r>
              <a:rPr lang="ru-RU" b="1" dirty="0" smtClean="0">
                <a:solidFill>
                  <a:srgbClr val="FF0000"/>
                </a:solidFill>
                <a:latin typeface="Arial Black" pitchFamily="34" charset="0"/>
              </a:rPr>
              <a:t>… :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1. Необходимость совершать действие, в силу определенных обстоятельств.</a:t>
            </a:r>
          </a:p>
          <a:p>
            <a:pPr>
              <a:buNone/>
            </a:pPr>
            <a:r>
              <a:rPr lang="en-US" smtClean="0">
                <a:solidFill>
                  <a:srgbClr val="00B050"/>
                </a:solidFill>
                <a:latin typeface="Arial Black" pitchFamily="34" charset="0"/>
              </a:rPr>
              <a:t>He has </a:t>
            </a:r>
            <a:r>
              <a:rPr lang="en-US" dirty="0" smtClean="0">
                <a:solidFill>
                  <a:srgbClr val="00B050"/>
                </a:solidFill>
                <a:latin typeface="Arial Black" pitchFamily="34" charset="0"/>
              </a:rPr>
              <a:t>to go to college every day.</a:t>
            </a:r>
            <a:endParaRPr lang="ru-RU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>
              <a:buNone/>
            </a:pPr>
            <a:endParaRPr lang="en-US" b="1" dirty="0" smtClean="0"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Words>841</Words>
  <Application>Microsoft Office PowerPoint</Application>
  <PresentationFormat>Экран (4:3)</PresentationFormat>
  <Paragraphs>189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MODAL VERBS  МОДАЛЬНЫЕ ГЛАГОЛЫ</vt:lpstr>
      <vt:lpstr>Какие глаголы относятся к модальным?</vt:lpstr>
      <vt:lpstr>Определение модальных глаголов</vt:lpstr>
      <vt:lpstr>Особенности употребления</vt:lpstr>
      <vt:lpstr>Can (могу, умею)</vt:lpstr>
      <vt:lpstr>Can (могу, умею)</vt:lpstr>
      <vt:lpstr>May (разрешается)</vt:lpstr>
      <vt:lpstr>May (разрешается)</vt:lpstr>
      <vt:lpstr>Must (должен, нужно)</vt:lpstr>
      <vt:lpstr>         Must (должен, нужно)       must not – нельзя You must not smoke do/does not have to = need not  – нет необходимости.  </vt:lpstr>
      <vt:lpstr>Must (должен, нужно)</vt:lpstr>
      <vt:lpstr>Need (нужно)</vt:lpstr>
      <vt:lpstr>Need (нужно)</vt:lpstr>
      <vt:lpstr>Need (нужно)</vt:lpstr>
      <vt:lpstr>Способы выражения долженствования:</vt:lpstr>
      <vt:lpstr>Способы выражения долженствования (продолжение):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  МОДАЛЬНЫЕ ГЛАГОЛЫ</dc:title>
  <dc:creator>Олег</dc:creator>
  <cp:lastModifiedBy>User</cp:lastModifiedBy>
  <cp:revision>40</cp:revision>
  <dcterms:created xsi:type="dcterms:W3CDTF">2015-11-01T14:40:49Z</dcterms:created>
  <dcterms:modified xsi:type="dcterms:W3CDTF">2018-04-06T06:03:15Z</dcterms:modified>
</cp:coreProperties>
</file>