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0" r:id="rId2"/>
    <p:sldId id="262" r:id="rId3"/>
    <p:sldId id="256" r:id="rId4"/>
    <p:sldId id="261" r:id="rId5"/>
    <p:sldId id="257" r:id="rId6"/>
    <p:sldId id="263" r:id="rId7"/>
    <p:sldId id="258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04235-D565-4418-B965-B08D8DBDC7E4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91431-3E86-47C7-84FC-F25CCAA22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91431-3E86-47C7-84FC-F25CCAA22DD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+mj-lt"/>
              </a:rPr>
              <a:t>Степени сравнения прилагательных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Degrees of Comparison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Степени сравнения: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dirty="0">
                <a:solidFill>
                  <a:srgbClr val="CC0000"/>
                </a:solidFill>
              </a:rPr>
              <a:t>1</a:t>
            </a:r>
            <a:r>
              <a:rPr lang="ru-RU" sz="3100" dirty="0">
                <a:solidFill>
                  <a:srgbClr val="CC0000"/>
                </a:solidFill>
              </a:rPr>
              <a:t>.   Положительная  </a:t>
            </a:r>
            <a:endParaRPr lang="en-US" sz="3100" dirty="0">
              <a:solidFill>
                <a:srgbClr val="CC0000"/>
              </a:solidFill>
            </a:endParaRPr>
          </a:p>
          <a:p>
            <a:pPr marL="514350" indent="-514350"/>
            <a:r>
              <a:rPr lang="ru-RU" sz="3100" dirty="0">
                <a:solidFill>
                  <a:srgbClr val="CC0000"/>
                </a:solidFill>
              </a:rPr>
              <a:t>не выражает сравнения.</a:t>
            </a:r>
          </a:p>
          <a:p>
            <a:pPr marL="514350" indent="-514350">
              <a:buNone/>
            </a:pPr>
            <a:r>
              <a:rPr lang="en-US" sz="3100" dirty="0"/>
              <a:t>     The Dnieper is a long river. </a:t>
            </a:r>
            <a:r>
              <a:rPr lang="ru-RU" sz="3100" dirty="0"/>
              <a:t>Днепр – длинная река.</a:t>
            </a:r>
          </a:p>
          <a:p>
            <a:pPr marL="514350" indent="-514350">
              <a:buNone/>
            </a:pPr>
            <a:r>
              <a:rPr lang="en-US" sz="3100" dirty="0">
                <a:solidFill>
                  <a:srgbClr val="C00000"/>
                </a:solidFill>
              </a:rPr>
              <a:t>2.  </a:t>
            </a:r>
            <a:r>
              <a:rPr lang="ru-RU" sz="3100" dirty="0">
                <a:solidFill>
                  <a:srgbClr val="C00000"/>
                </a:solidFill>
              </a:rPr>
              <a:t>Сравнительная </a:t>
            </a:r>
            <a:endParaRPr lang="en-US" sz="3100" dirty="0">
              <a:solidFill>
                <a:srgbClr val="C00000"/>
              </a:solidFill>
            </a:endParaRPr>
          </a:p>
          <a:p>
            <a:pPr marL="514350" indent="-514350"/>
            <a:r>
              <a:rPr lang="ru-RU" sz="3100" dirty="0">
                <a:solidFill>
                  <a:srgbClr val="C00000"/>
                </a:solidFill>
              </a:rPr>
              <a:t>сравнивает два предмета или лица.</a:t>
            </a:r>
          </a:p>
          <a:p>
            <a:pPr marL="514350" indent="-514350">
              <a:buNone/>
            </a:pPr>
            <a:r>
              <a:rPr lang="en-US" sz="3100" dirty="0"/>
              <a:t>      The Volga is longer than the Dnieper . </a:t>
            </a:r>
            <a:endParaRPr lang="ru-RU" sz="3100" dirty="0"/>
          </a:p>
          <a:p>
            <a:pPr marL="514350" indent="-514350">
              <a:buNone/>
            </a:pPr>
            <a:r>
              <a:rPr lang="ru-RU" sz="3100" dirty="0"/>
              <a:t>      Волга– длиннее, </a:t>
            </a:r>
            <a:r>
              <a:rPr lang="ru-RU" sz="3100"/>
              <a:t>чем Днепр</a:t>
            </a:r>
            <a:endParaRPr lang="ru-RU" sz="3100" dirty="0"/>
          </a:p>
          <a:p>
            <a:pPr marL="514350" indent="-514350">
              <a:buNone/>
            </a:pPr>
            <a:r>
              <a:rPr lang="en-US" sz="3100" dirty="0">
                <a:solidFill>
                  <a:srgbClr val="C00000"/>
                </a:solidFill>
              </a:rPr>
              <a:t>3.   </a:t>
            </a:r>
            <a:r>
              <a:rPr lang="ru-RU" sz="3100" dirty="0">
                <a:solidFill>
                  <a:srgbClr val="C00000"/>
                </a:solidFill>
              </a:rPr>
              <a:t>Превосходная </a:t>
            </a:r>
            <a:endParaRPr lang="en-US" sz="3100" dirty="0">
              <a:solidFill>
                <a:srgbClr val="C00000"/>
              </a:solidFill>
            </a:endParaRPr>
          </a:p>
          <a:p>
            <a:pPr marL="514350" indent="-514350"/>
            <a:r>
              <a:rPr lang="ru-RU" sz="3100" dirty="0">
                <a:solidFill>
                  <a:srgbClr val="C00000"/>
                </a:solidFill>
              </a:rPr>
              <a:t>выражает признак предмета в наивысшей степени.</a:t>
            </a:r>
            <a:endParaRPr lang="en-US" sz="3100" dirty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en-US" sz="3100" dirty="0"/>
              <a:t>      The Volga is the longest river in Europe.</a:t>
            </a:r>
            <a:r>
              <a:rPr lang="ru-RU" sz="3100" dirty="0"/>
              <a:t> </a:t>
            </a:r>
          </a:p>
          <a:p>
            <a:pPr marL="514350" indent="-514350">
              <a:buNone/>
            </a:pPr>
            <a:r>
              <a:rPr lang="ru-RU" sz="3100" dirty="0"/>
              <a:t>      Волга – самая длинная река в Европе.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648072"/>
          </a:xfrm>
        </p:spPr>
        <p:txBody>
          <a:bodyPr>
            <a:noAutofit/>
          </a:bodyPr>
          <a:lstStyle/>
          <a:p>
            <a:r>
              <a:rPr lang="en-US" sz="3500" b="1" dirty="0"/>
              <a:t/>
            </a:r>
            <a:br>
              <a:rPr lang="en-US" sz="3500" b="1" dirty="0"/>
            </a:br>
            <a:r>
              <a:rPr lang="en-US" sz="3200" b="1" dirty="0"/>
              <a:t>The Comparative Degree</a:t>
            </a:r>
            <a:br>
              <a:rPr lang="en-US" sz="3200" b="1" dirty="0"/>
            </a:br>
            <a:r>
              <a:rPr lang="en-US" sz="3200" b="1" dirty="0"/>
              <a:t>(</a:t>
            </a:r>
            <a:r>
              <a:rPr lang="ru-RU" sz="3200" b="1" dirty="0"/>
              <a:t>сравнительная степень)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ru-RU" b="1" u="sng" dirty="0">
                <a:solidFill>
                  <a:srgbClr val="FF0000"/>
                </a:solidFill>
              </a:rPr>
              <a:t>Образование:</a:t>
            </a:r>
          </a:p>
          <a:p>
            <a:pPr marL="514350" indent="-514350">
              <a:buNone/>
            </a:pPr>
            <a:r>
              <a:rPr lang="en-US" dirty="0"/>
              <a:t>1.   </a:t>
            </a:r>
            <a:r>
              <a:rPr lang="ru-RU" dirty="0"/>
              <a:t>Короткие слова (1 слог): +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en-US" dirty="0" smtClean="0">
                <a:solidFill>
                  <a:srgbClr val="FF0000"/>
                </a:solidFill>
              </a:rPr>
              <a:t>r         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i="1" dirty="0"/>
              <a:t>cheap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/>
              <a:t> = cheap</a:t>
            </a:r>
            <a:r>
              <a:rPr lang="en-US" i="1" u="sng" dirty="0"/>
              <a:t>er</a:t>
            </a:r>
            <a:endParaRPr lang="ru-RU" u="sng" dirty="0"/>
          </a:p>
          <a:p>
            <a:pPr marL="514350" indent="-514350">
              <a:buNone/>
            </a:pPr>
            <a:r>
              <a:rPr lang="ru-RU" dirty="0"/>
              <a:t>2. Слова из 2х слогов, которые оканчиваются на </a:t>
            </a:r>
          </a:p>
          <a:p>
            <a:pPr marL="514350" indent="-514350">
              <a:buNone/>
            </a:pPr>
            <a:r>
              <a:rPr lang="en-US" dirty="0"/>
              <a:t>     - </a:t>
            </a:r>
            <a:r>
              <a:rPr lang="en-US" dirty="0" err="1"/>
              <a:t>ow</a:t>
            </a:r>
            <a:r>
              <a:rPr lang="en-US" dirty="0"/>
              <a:t>, - </a:t>
            </a:r>
            <a:r>
              <a:rPr lang="en-US" dirty="0" err="1"/>
              <a:t>er</a:t>
            </a:r>
            <a:r>
              <a:rPr lang="en-US" dirty="0"/>
              <a:t>, - </a:t>
            </a:r>
            <a:r>
              <a:rPr lang="en-US" dirty="0" err="1"/>
              <a:t>ble</a:t>
            </a:r>
            <a:r>
              <a:rPr lang="en-US" dirty="0"/>
              <a:t>: </a:t>
            </a:r>
            <a:r>
              <a:rPr lang="ru-RU" dirty="0"/>
              <a:t>+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en-US" smtClean="0">
                <a:solidFill>
                  <a:srgbClr val="FF0000"/>
                </a:solidFill>
              </a:rPr>
              <a:t>r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i="1" dirty="0"/>
              <a:t>    narrow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/>
              <a:t> = narrow</a:t>
            </a:r>
            <a:r>
              <a:rPr lang="en-US" i="1" u="sng" dirty="0"/>
              <a:t>er</a:t>
            </a:r>
            <a:endParaRPr lang="en-US" i="1" dirty="0"/>
          </a:p>
          <a:p>
            <a:pPr marL="514350" indent="-514350">
              <a:buNone/>
            </a:pPr>
            <a:r>
              <a:rPr lang="en-US" i="1" dirty="0"/>
              <a:t>    clever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/>
              <a:t> = clever</a:t>
            </a:r>
            <a:r>
              <a:rPr lang="en-US" i="1" u="sng" dirty="0"/>
              <a:t>er</a:t>
            </a:r>
            <a:endParaRPr lang="en-US" i="1" dirty="0"/>
          </a:p>
          <a:p>
            <a:pPr marL="514350" indent="-514350">
              <a:buNone/>
            </a:pPr>
            <a:r>
              <a:rPr lang="en-US" i="1" dirty="0"/>
              <a:t>    noble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/>
              <a:t> = nobl</a:t>
            </a:r>
            <a:r>
              <a:rPr lang="en-US" i="1" u="sng" dirty="0"/>
              <a:t>er</a:t>
            </a:r>
            <a:endParaRPr lang="en-US" i="1" dirty="0"/>
          </a:p>
          <a:p>
            <a:pPr marL="514350" indent="-514350">
              <a:buNone/>
            </a:pPr>
            <a:r>
              <a:rPr lang="en-US" i="1" dirty="0"/>
              <a:t>    - y: y </a:t>
            </a:r>
            <a:r>
              <a:rPr lang="ru-RU" i="1" dirty="0"/>
              <a:t>меняется на </a:t>
            </a:r>
            <a:r>
              <a:rPr lang="en-US" i="1" dirty="0" err="1"/>
              <a:t>i</a:t>
            </a:r>
            <a:r>
              <a:rPr lang="en-US" i="1" dirty="0"/>
              <a:t>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/>
              <a:t> </a:t>
            </a:r>
          </a:p>
          <a:p>
            <a:pPr marL="514350" indent="-514350">
              <a:buNone/>
            </a:pPr>
            <a:r>
              <a:rPr lang="en-US" i="1" dirty="0"/>
              <a:t>    luck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1" dirty="0"/>
              <a:t> + </a:t>
            </a:r>
            <a:r>
              <a:rPr lang="en-US" i="1" dirty="0" err="1">
                <a:solidFill>
                  <a:srgbClr val="FF0000"/>
                </a:solidFill>
              </a:rPr>
              <a:t>er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/>
              <a:t>= luck</a:t>
            </a:r>
            <a:r>
              <a:rPr lang="en-US" u="sng" dirty="0"/>
              <a:t>ier</a:t>
            </a:r>
            <a:endParaRPr lang="ru-RU" dirty="0"/>
          </a:p>
          <a:p>
            <a:pPr marL="514350" indent="-514350">
              <a:buNone/>
            </a:pP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8534400" cy="864096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/>
            </a:r>
            <a:br>
              <a:rPr lang="en-US" sz="4000" b="1" dirty="0"/>
            </a:br>
            <a:r>
              <a:rPr lang="en-US" sz="3600" b="1" dirty="0"/>
              <a:t>The Comparative Degree</a:t>
            </a:r>
            <a:br>
              <a:rPr lang="en-US" sz="3600" b="1" dirty="0"/>
            </a:br>
            <a:r>
              <a:rPr lang="en-US" sz="3600" b="1" dirty="0"/>
              <a:t>(</a:t>
            </a:r>
            <a:r>
              <a:rPr lang="ru-RU" sz="3600" b="1" dirty="0"/>
              <a:t>сравнительная степень)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pPr marL="514350" indent="-514350">
              <a:buNone/>
            </a:pPr>
            <a:r>
              <a:rPr lang="ru-RU" dirty="0"/>
              <a:t>3. Слова из 2-х слогов и более: </a:t>
            </a:r>
            <a:r>
              <a:rPr lang="en-US" dirty="0">
                <a:solidFill>
                  <a:srgbClr val="FF0000"/>
                </a:solidFill>
              </a:rPr>
              <a:t>more</a:t>
            </a:r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      </a:t>
            </a:r>
            <a:r>
              <a:rPr lang="en-US" i="1" dirty="0">
                <a:solidFill>
                  <a:srgbClr val="FF0000"/>
                </a:solidFill>
              </a:rPr>
              <a:t>more </a:t>
            </a:r>
            <a:r>
              <a:rPr lang="en-US" i="1" dirty="0"/>
              <a:t>+ expensive = more expensive</a:t>
            </a:r>
          </a:p>
          <a:p>
            <a:pPr marL="514350" indent="-514350">
              <a:buNone/>
            </a:pPr>
            <a:r>
              <a:rPr lang="en-US" i="1" dirty="0"/>
              <a:t>      </a:t>
            </a:r>
            <a:r>
              <a:rPr lang="en-US" i="1" dirty="0">
                <a:solidFill>
                  <a:srgbClr val="FF0000"/>
                </a:solidFill>
              </a:rPr>
              <a:t>more </a:t>
            </a:r>
            <a:r>
              <a:rPr lang="en-US" i="1" dirty="0"/>
              <a:t>+ modern= more modern</a:t>
            </a:r>
          </a:p>
          <a:p>
            <a:pPr marL="514350" indent="-514350">
              <a:buNone/>
            </a:pPr>
            <a:endParaRPr lang="ru-RU" dirty="0"/>
          </a:p>
          <a:p>
            <a:pPr marL="514350" indent="-514350">
              <a:buNone/>
            </a:pPr>
            <a:r>
              <a:rPr lang="ru-RU" dirty="0"/>
              <a:t>     При сравнении используется </a:t>
            </a:r>
            <a:r>
              <a:rPr lang="en-US" dirty="0">
                <a:solidFill>
                  <a:srgbClr val="FF0000"/>
                </a:solidFill>
              </a:rPr>
              <a:t>than</a:t>
            </a:r>
            <a:r>
              <a:rPr lang="en-US" dirty="0"/>
              <a:t> (</a:t>
            </a:r>
            <a:r>
              <a:rPr lang="ru-RU" dirty="0"/>
              <a:t>чем):</a:t>
            </a:r>
          </a:p>
          <a:p>
            <a:pPr marL="514350" indent="-514350">
              <a:buNone/>
            </a:pPr>
            <a:r>
              <a:rPr lang="ru-RU" dirty="0"/>
              <a:t>     </a:t>
            </a:r>
            <a:r>
              <a:rPr lang="en-US" i="1" dirty="0"/>
              <a:t>You are older than me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-171400"/>
            <a:ext cx="8534400" cy="1296144"/>
          </a:xfrm>
        </p:spPr>
        <p:txBody>
          <a:bodyPr>
            <a:noAutofit/>
          </a:bodyPr>
          <a:lstStyle/>
          <a:p>
            <a:r>
              <a:rPr lang="en-US" sz="3200" b="1" dirty="0"/>
              <a:t>The Superlative Degree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en-US" sz="3200" b="1" dirty="0"/>
              <a:t>(</a:t>
            </a:r>
            <a:r>
              <a:rPr lang="ru-RU" sz="3200" b="1" dirty="0"/>
              <a:t>превосходная степень)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782272"/>
          </a:xfrm>
        </p:spPr>
        <p:txBody>
          <a:bodyPr>
            <a:noAutofit/>
          </a:bodyPr>
          <a:lstStyle/>
          <a:p>
            <a:r>
              <a:rPr lang="ru-RU" sz="2000" b="1" u="sng" dirty="0">
                <a:solidFill>
                  <a:srgbClr val="FF0000"/>
                </a:solidFill>
              </a:rPr>
              <a:t>Образование:</a:t>
            </a:r>
          </a:p>
          <a:p>
            <a:pPr marL="514350" indent="-514350">
              <a:buNone/>
            </a:pPr>
            <a:r>
              <a:rPr lang="en-US" sz="2000" dirty="0"/>
              <a:t>1.   </a:t>
            </a:r>
            <a:r>
              <a:rPr lang="ru-RU" sz="2000" dirty="0"/>
              <a:t>Короткие слова (1 слог): +</a:t>
            </a:r>
            <a:r>
              <a:rPr lang="ru-RU" sz="2000" dirty="0">
                <a:solidFill>
                  <a:srgbClr val="FF0000"/>
                </a:solidFill>
              </a:rPr>
              <a:t> 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                    </a:t>
            </a:r>
          </a:p>
          <a:p>
            <a:pPr marL="514350" indent="-514350">
              <a:buNone/>
            </a:pPr>
            <a:r>
              <a:rPr lang="en-US" sz="2000" i="1" dirty="0">
                <a:solidFill>
                  <a:srgbClr val="FF0000"/>
                </a:solidFill>
              </a:rPr>
              <a:t>         </a:t>
            </a:r>
            <a:r>
              <a:rPr lang="en-US" sz="2000" i="1" dirty="0"/>
              <a:t>cheap + </a:t>
            </a:r>
            <a:r>
              <a:rPr lang="en-US" sz="2000" i="1" dirty="0" err="1">
                <a:solidFill>
                  <a:srgbClr val="FF0000"/>
                </a:solidFill>
              </a:rPr>
              <a:t>est</a:t>
            </a:r>
            <a:r>
              <a:rPr lang="en-US" sz="2000" i="1" dirty="0"/>
              <a:t> = the cheap</a:t>
            </a:r>
            <a:r>
              <a:rPr lang="en-US" sz="2000" i="1" u="sng" dirty="0"/>
              <a:t>est</a:t>
            </a:r>
          </a:p>
          <a:p>
            <a:pPr marL="514350" indent="-514350">
              <a:buNone/>
            </a:pPr>
            <a:r>
              <a:rPr lang="en-US" sz="2000" i="1" dirty="0"/>
              <a:t>         hot + </a:t>
            </a:r>
            <a:r>
              <a:rPr lang="en-US" sz="2000" i="1" dirty="0" err="1">
                <a:solidFill>
                  <a:srgbClr val="FF0000"/>
                </a:solidFill>
              </a:rPr>
              <a:t>est</a:t>
            </a:r>
            <a:r>
              <a:rPr lang="en-US" sz="2000" i="1" dirty="0"/>
              <a:t> = the ho</a:t>
            </a:r>
            <a:r>
              <a:rPr lang="en-US" sz="2000" i="1" u="sng" dirty="0"/>
              <a:t>ttest</a:t>
            </a:r>
          </a:p>
          <a:p>
            <a:pPr marL="514350" indent="-514350">
              <a:buNone/>
            </a:pPr>
            <a:r>
              <a:rPr lang="ru-RU" sz="2000" i="1" dirty="0"/>
              <a:t>Если прилагательное оканчивается на согласный</a:t>
            </a:r>
          </a:p>
          <a:p>
            <a:pPr marL="514350" indent="-514350">
              <a:buNone/>
            </a:pPr>
            <a:r>
              <a:rPr lang="ru-RU" sz="2000" i="1" dirty="0"/>
              <a:t>звук с предшествующим кратким гласным звуком, то</a:t>
            </a:r>
          </a:p>
          <a:p>
            <a:pPr marL="514350" indent="-514350">
              <a:buNone/>
            </a:pPr>
            <a:r>
              <a:rPr lang="ru-RU" sz="2000" i="1" dirty="0"/>
              <a:t>конечная буква удваивается: </a:t>
            </a:r>
            <a:r>
              <a:rPr lang="en-US" sz="2000" i="1" dirty="0"/>
              <a:t>big – bi</a:t>
            </a:r>
            <a:r>
              <a:rPr lang="en-US" sz="2000" i="1" u="sng" dirty="0"/>
              <a:t>gg</a:t>
            </a:r>
            <a:r>
              <a:rPr lang="en-US" sz="2000" i="1" dirty="0"/>
              <a:t>er/  big - bi</a:t>
            </a:r>
            <a:r>
              <a:rPr lang="en-US" sz="2000" i="1" u="sng" dirty="0"/>
              <a:t>gg</a:t>
            </a:r>
            <a:r>
              <a:rPr lang="en-US" sz="2000" i="1" dirty="0"/>
              <a:t>est</a:t>
            </a:r>
            <a:endParaRPr lang="ru-RU" sz="2000" i="1" dirty="0"/>
          </a:p>
          <a:p>
            <a:pPr marL="514350" indent="-514350">
              <a:buNone/>
            </a:pPr>
            <a:r>
              <a:rPr lang="ru-RU" sz="2000" i="1" dirty="0"/>
              <a:t>2. </a:t>
            </a:r>
            <a:r>
              <a:rPr lang="ru-RU" sz="2000" dirty="0"/>
              <a:t> Слова из 2х слогов, которые оканчиваются на </a:t>
            </a:r>
          </a:p>
          <a:p>
            <a:pPr marL="514350" indent="-514350">
              <a:buNone/>
            </a:pPr>
            <a:r>
              <a:rPr lang="en-US" sz="2000" dirty="0"/>
              <a:t>     - </a:t>
            </a:r>
            <a:r>
              <a:rPr lang="en-US" sz="2000" dirty="0" err="1"/>
              <a:t>ow</a:t>
            </a:r>
            <a:r>
              <a:rPr lang="en-US" sz="2000" dirty="0"/>
              <a:t>, - </a:t>
            </a:r>
            <a:r>
              <a:rPr lang="en-US" sz="2000" dirty="0" err="1"/>
              <a:t>er</a:t>
            </a:r>
            <a:r>
              <a:rPr lang="en-US" sz="2000" dirty="0"/>
              <a:t>, - </a:t>
            </a:r>
            <a:r>
              <a:rPr lang="en-US" sz="2000" dirty="0" err="1"/>
              <a:t>ble</a:t>
            </a:r>
            <a:r>
              <a:rPr lang="en-US" sz="2000" dirty="0"/>
              <a:t>: </a:t>
            </a:r>
            <a:r>
              <a:rPr lang="ru-RU" sz="2000" dirty="0"/>
              <a:t>+</a:t>
            </a:r>
            <a:r>
              <a:rPr lang="ru-RU" sz="2000" dirty="0">
                <a:solidFill>
                  <a:srgbClr val="FF0000"/>
                </a:solidFill>
              </a:rPr>
              <a:t> 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sz="2000" i="1" dirty="0"/>
              <a:t>    narrow + </a:t>
            </a:r>
            <a:r>
              <a:rPr lang="ru-RU" sz="2000" dirty="0">
                <a:solidFill>
                  <a:srgbClr val="FF0000"/>
                </a:solidFill>
              </a:rPr>
              <a:t>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/>
              <a:t>= narrow</a:t>
            </a:r>
            <a:r>
              <a:rPr lang="en-US" sz="2000" i="1" u="sng" dirty="0"/>
              <a:t>est</a:t>
            </a:r>
            <a:r>
              <a:rPr lang="en-US" sz="2000" i="1" dirty="0"/>
              <a:t>      clever + </a:t>
            </a:r>
            <a:r>
              <a:rPr lang="ru-RU" sz="2000" dirty="0">
                <a:solidFill>
                  <a:srgbClr val="FF0000"/>
                </a:solidFill>
              </a:rPr>
              <a:t>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/>
              <a:t>= clever</a:t>
            </a:r>
            <a:r>
              <a:rPr lang="en-US" sz="2000" i="1" u="sng" dirty="0"/>
              <a:t>est</a:t>
            </a:r>
            <a:endParaRPr lang="en-US" sz="2000" i="1" dirty="0"/>
          </a:p>
          <a:p>
            <a:pPr marL="514350" indent="-514350">
              <a:buNone/>
            </a:pPr>
            <a:r>
              <a:rPr lang="en-US" sz="2000" i="1" dirty="0"/>
              <a:t>    noble + </a:t>
            </a:r>
            <a:r>
              <a:rPr lang="ru-RU" sz="2000" dirty="0">
                <a:solidFill>
                  <a:srgbClr val="FF0000"/>
                </a:solidFill>
              </a:rPr>
              <a:t>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/>
              <a:t>= nobl</a:t>
            </a:r>
            <a:r>
              <a:rPr lang="en-US" sz="2000" i="1" u="sng" dirty="0"/>
              <a:t>est</a:t>
            </a:r>
            <a:endParaRPr lang="en-US" sz="2000" i="1" dirty="0"/>
          </a:p>
          <a:p>
            <a:pPr marL="514350" indent="-514350">
              <a:buNone/>
            </a:pPr>
            <a:r>
              <a:rPr lang="en-US" sz="2000" i="1" dirty="0"/>
              <a:t>    - y: y </a:t>
            </a:r>
            <a:r>
              <a:rPr lang="ru-RU" sz="2000" i="1" dirty="0"/>
              <a:t>меняется на </a:t>
            </a:r>
            <a:r>
              <a:rPr lang="en-US" sz="2000" i="1" dirty="0" err="1"/>
              <a:t>i</a:t>
            </a:r>
            <a:r>
              <a:rPr lang="en-US" sz="2000" i="1" dirty="0"/>
              <a:t> + </a:t>
            </a:r>
            <a:r>
              <a:rPr lang="en-US" sz="2000" i="1">
                <a:solidFill>
                  <a:srgbClr val="FF0000"/>
                </a:solidFill>
              </a:rPr>
              <a:t>est</a:t>
            </a:r>
            <a:endParaRPr lang="ru-RU" sz="2000" i="1" dirty="0"/>
          </a:p>
          <a:p>
            <a:pPr marL="514350" indent="-514350">
              <a:buNone/>
            </a:pPr>
            <a:r>
              <a:rPr lang="en-US" sz="2000" i="1" dirty="0"/>
              <a:t>     luck</a:t>
            </a:r>
            <a:r>
              <a:rPr lang="en-US" sz="2000" i="1" dirty="0">
                <a:solidFill>
                  <a:srgbClr val="FF0000"/>
                </a:solidFill>
              </a:rPr>
              <a:t>y</a:t>
            </a:r>
            <a:r>
              <a:rPr lang="en-US" sz="2000" i="1" dirty="0"/>
              <a:t> + </a:t>
            </a:r>
            <a:r>
              <a:rPr lang="ru-RU" sz="2000" dirty="0">
                <a:solidFill>
                  <a:srgbClr val="FF0000"/>
                </a:solidFill>
              </a:rPr>
              <a:t>е</a:t>
            </a:r>
            <a:r>
              <a:rPr lang="en-US" sz="2000" dirty="0" err="1">
                <a:solidFill>
                  <a:srgbClr val="FF0000"/>
                </a:solidFill>
              </a:rPr>
              <a:t>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/>
              <a:t>= luck</a:t>
            </a:r>
            <a:r>
              <a:rPr lang="en-US" sz="2000" i="1" u="sng" dirty="0"/>
              <a:t>iest</a:t>
            </a:r>
            <a:endParaRPr lang="ru-RU" sz="2000" i="1" u="sng" dirty="0"/>
          </a:p>
          <a:p>
            <a:pPr marL="514350" indent="-514350">
              <a:buNone/>
            </a:pPr>
            <a:endParaRPr lang="en-US" sz="2000" i="1" dirty="0"/>
          </a:p>
          <a:p>
            <a:pPr marL="514350" indent="-514350"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The Superlative Degree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en-US" sz="3600" b="1" dirty="0"/>
              <a:t>(</a:t>
            </a:r>
            <a:r>
              <a:rPr lang="ru-RU" sz="3600" b="1" dirty="0"/>
              <a:t>превосходная степень)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/>
              <a:t>3</a:t>
            </a:r>
            <a:r>
              <a:rPr lang="en-US" dirty="0"/>
              <a:t>.   </a:t>
            </a:r>
            <a:r>
              <a:rPr lang="ru-RU" dirty="0"/>
              <a:t>Слова из 2-х слогов и более: </a:t>
            </a:r>
            <a:r>
              <a:rPr lang="en-US" dirty="0">
                <a:solidFill>
                  <a:srgbClr val="FF0000"/>
                </a:solidFill>
              </a:rPr>
              <a:t>most</a:t>
            </a:r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     (The) most </a:t>
            </a:r>
            <a:r>
              <a:rPr lang="en-US" dirty="0"/>
              <a:t>+ expensive = the most expensive</a:t>
            </a:r>
          </a:p>
          <a:p>
            <a:pPr marL="514350" indent="-514350">
              <a:buNone/>
            </a:pPr>
            <a:r>
              <a:rPr lang="en-US" dirty="0">
                <a:solidFill>
                  <a:srgbClr val="FF0000"/>
                </a:solidFill>
              </a:rPr>
              <a:t>     (The) most </a:t>
            </a:r>
            <a:r>
              <a:rPr lang="en-US" dirty="0"/>
              <a:t>+ modern   =  the most modern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Слова-исключения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good – better – the best                 </a:t>
            </a:r>
            <a:r>
              <a:rPr lang="ru-RU" sz="3000" dirty="0"/>
              <a:t>хороший</a:t>
            </a:r>
            <a:endParaRPr lang="en-US" sz="3000" dirty="0"/>
          </a:p>
          <a:p>
            <a:r>
              <a:rPr lang="en-US" sz="3000" dirty="0"/>
              <a:t>bad – worse – the worst</a:t>
            </a:r>
            <a:r>
              <a:rPr lang="ru-RU" sz="3000" dirty="0"/>
              <a:t>          </a:t>
            </a:r>
            <a:r>
              <a:rPr lang="en-US" sz="3000" dirty="0"/>
              <a:t>       </a:t>
            </a:r>
            <a:r>
              <a:rPr lang="ru-RU" sz="3000" dirty="0"/>
              <a:t>плохой</a:t>
            </a:r>
            <a:endParaRPr lang="en-US" sz="3000" dirty="0"/>
          </a:p>
          <a:p>
            <a:r>
              <a:rPr lang="en-US" sz="3000" dirty="0"/>
              <a:t>far – farther – the farthest</a:t>
            </a:r>
            <a:r>
              <a:rPr lang="ru-RU" sz="3000" dirty="0"/>
              <a:t>     </a:t>
            </a:r>
            <a:r>
              <a:rPr lang="en-US" sz="3000" dirty="0"/>
              <a:t>        </a:t>
            </a:r>
            <a:r>
              <a:rPr lang="ru-RU" sz="3000" dirty="0"/>
              <a:t>далекий</a:t>
            </a:r>
            <a:endParaRPr lang="en-US" sz="3000" dirty="0"/>
          </a:p>
          <a:p>
            <a:pPr>
              <a:buNone/>
            </a:pPr>
            <a:r>
              <a:rPr lang="en-US" sz="3000" dirty="0"/>
              <a:t>   far – further – the furthest</a:t>
            </a:r>
            <a:r>
              <a:rPr lang="ru-RU" sz="3000" dirty="0"/>
              <a:t>     </a:t>
            </a:r>
            <a:endParaRPr lang="en-US" sz="3000" dirty="0"/>
          </a:p>
          <a:p>
            <a:r>
              <a:rPr lang="en-US" sz="3000" dirty="0"/>
              <a:t>much, many – more – the most   </a:t>
            </a:r>
            <a:r>
              <a:rPr lang="ru-RU" sz="3000" dirty="0"/>
              <a:t>много</a:t>
            </a:r>
            <a:endParaRPr lang="en-US" sz="3000" dirty="0"/>
          </a:p>
          <a:p>
            <a:r>
              <a:rPr lang="en-US" sz="3000" dirty="0"/>
              <a:t>little – less – the least </a:t>
            </a:r>
            <a:r>
              <a:rPr lang="ru-RU" sz="3000" dirty="0"/>
              <a:t>                    мало</a:t>
            </a:r>
          </a:p>
          <a:p>
            <a:r>
              <a:rPr lang="ru-RU" sz="3000" dirty="0"/>
              <a:t> </a:t>
            </a:r>
            <a:r>
              <a:rPr lang="en-US" sz="3000" dirty="0"/>
              <a:t>little– smaller – the smallest        </a:t>
            </a:r>
            <a:r>
              <a:rPr lang="ru-RU" sz="3000"/>
              <a:t>маленький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b="1" dirty="0"/>
              <a:t>Than (</a:t>
            </a:r>
            <a:r>
              <a:rPr lang="ru-RU" sz="2500" b="1" dirty="0"/>
              <a:t>чем) </a:t>
            </a:r>
            <a:r>
              <a:rPr lang="en-US" sz="2500" b="1" dirty="0"/>
              <a:t>/As…as </a:t>
            </a:r>
            <a:r>
              <a:rPr lang="ru-RU" sz="2500" b="1" dirty="0"/>
              <a:t>(такой же…как)/</a:t>
            </a:r>
            <a:r>
              <a:rPr lang="en-US" sz="2500" b="1" dirty="0"/>
              <a:t>not so…as (</a:t>
            </a:r>
            <a:r>
              <a:rPr lang="ru-RU" sz="2500" b="1" dirty="0"/>
              <a:t>не такой…как)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r>
              <a:rPr lang="en-US" sz="3000" u="sng" dirty="0"/>
              <a:t>than (</a:t>
            </a:r>
            <a:r>
              <a:rPr lang="ru-RU" sz="3000" u="sng" dirty="0"/>
              <a:t>чем) </a:t>
            </a:r>
          </a:p>
          <a:p>
            <a:r>
              <a:rPr lang="en-US" sz="3000" dirty="0"/>
              <a:t>He is richer than Arthur.</a:t>
            </a:r>
          </a:p>
          <a:p>
            <a:pPr>
              <a:buNone/>
            </a:pPr>
            <a:r>
              <a:rPr lang="en-US" sz="3000" dirty="0"/>
              <a:t>________________________________</a:t>
            </a:r>
          </a:p>
          <a:p>
            <a:r>
              <a:rPr lang="en-US" sz="3000" u="sng" dirty="0"/>
              <a:t>as…as </a:t>
            </a:r>
            <a:r>
              <a:rPr lang="ru-RU" sz="3000" u="sng" dirty="0"/>
              <a:t>(такой же…как) (+/?) </a:t>
            </a:r>
          </a:p>
          <a:p>
            <a:pPr>
              <a:buNone/>
            </a:pPr>
            <a:r>
              <a:rPr lang="en-US" sz="3000" dirty="0"/>
              <a:t>He is as young as my brother/</a:t>
            </a:r>
          </a:p>
          <a:p>
            <a:pPr>
              <a:buNone/>
            </a:pPr>
            <a:r>
              <a:rPr lang="en-US" sz="3000" dirty="0"/>
              <a:t>Is he as young as my brother?</a:t>
            </a:r>
          </a:p>
          <a:p>
            <a:r>
              <a:rPr lang="en-US" sz="3000" u="sng" dirty="0"/>
              <a:t>not as (so)…as (</a:t>
            </a:r>
            <a:r>
              <a:rPr lang="ru-RU" sz="3000" u="sng" dirty="0"/>
              <a:t>не такой…как)</a:t>
            </a:r>
            <a:r>
              <a:rPr lang="en-US" sz="3000" u="sng" dirty="0"/>
              <a:t> (-)</a:t>
            </a:r>
          </a:p>
          <a:p>
            <a:pPr>
              <a:buNone/>
            </a:pPr>
            <a:r>
              <a:rPr lang="en-US" sz="3000" dirty="0"/>
              <a:t>He is not as (so) young as my brother.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</TotalTime>
  <Words>420</Words>
  <Application>Microsoft Office PowerPoint</Application>
  <PresentationFormat>Экран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Degrees of Comparison</vt:lpstr>
      <vt:lpstr>Степени сравнения:</vt:lpstr>
      <vt:lpstr> The Comparative Degree (сравнительная степень)</vt:lpstr>
      <vt:lpstr> The Comparative Degree (сравнительная степень)</vt:lpstr>
      <vt:lpstr>The Superlative Degree (превосходная степень)</vt:lpstr>
      <vt:lpstr>The Superlative Degree (превосходная степень)</vt:lpstr>
      <vt:lpstr>Слова-исключения</vt:lpstr>
      <vt:lpstr>Than (чем) /As…as (такой же…как)/not so…as (не такой…как)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Comparative Degree (сравнительная степень)</dc:title>
  <dc:creator>Олег</dc:creator>
  <cp:lastModifiedBy>User</cp:lastModifiedBy>
  <cp:revision>33</cp:revision>
  <dcterms:created xsi:type="dcterms:W3CDTF">2015-10-12T16:33:39Z</dcterms:created>
  <dcterms:modified xsi:type="dcterms:W3CDTF">2017-10-17T05:55:41Z</dcterms:modified>
</cp:coreProperties>
</file>