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57" r:id="rId6"/>
    <p:sldId id="259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Единственное и множественное число существительных</a:t>
            </a:r>
            <a:endParaRPr lang="ru-RU" b="1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r>
              <a:rPr lang="en-US" sz="7200" b="1" dirty="0" smtClean="0"/>
              <a:t>Number</a:t>
            </a:r>
            <a:endParaRPr lang="ru-RU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Существительное имеет формы:</a:t>
            </a:r>
          </a:p>
          <a:p>
            <a:pPr marL="514350" indent="-514350">
              <a:buAutoNum type="arabicPeriod"/>
            </a:pPr>
            <a:r>
              <a:rPr lang="ru-RU" u="sng" dirty="0" smtClean="0">
                <a:solidFill>
                  <a:srgbClr val="FF0000"/>
                </a:solidFill>
              </a:rPr>
              <a:t>Единственного числа</a:t>
            </a:r>
          </a:p>
          <a:p>
            <a:pPr marL="514350" indent="-514350">
              <a:buNone/>
            </a:pPr>
            <a:r>
              <a:rPr lang="ru-RU" dirty="0" smtClean="0"/>
              <a:t>- для обозначения одного предмета</a:t>
            </a:r>
          </a:p>
          <a:p>
            <a:pPr marL="514350" indent="-514350">
              <a:buNone/>
            </a:pPr>
            <a:r>
              <a:rPr lang="ru-RU" dirty="0" smtClean="0"/>
              <a:t>2.  </a:t>
            </a:r>
            <a:r>
              <a:rPr lang="ru-RU" u="sng" dirty="0" smtClean="0">
                <a:solidFill>
                  <a:srgbClr val="FF0000"/>
                </a:solidFill>
              </a:rPr>
              <a:t>Множественного числа</a:t>
            </a:r>
          </a:p>
          <a:p>
            <a:pPr marL="514350" indent="-514350">
              <a:buNone/>
            </a:pPr>
            <a:r>
              <a:rPr lang="ru-RU" dirty="0" smtClean="0"/>
              <a:t>- для обозначения двух и более предметов</a:t>
            </a:r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/>
          </a:bodyPr>
          <a:lstStyle/>
          <a:p>
            <a:r>
              <a:rPr lang="ru-RU" sz="3900" dirty="0" smtClean="0"/>
              <a:t>Образование множественного числа</a:t>
            </a:r>
            <a:endParaRPr lang="ru-RU" sz="39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AutoNum type="arabicPeriod"/>
            </a:pPr>
            <a:r>
              <a:rPr lang="ru-RU" sz="2400" dirty="0" smtClean="0">
                <a:solidFill>
                  <a:srgbClr val="C00000"/>
                </a:solidFill>
              </a:rPr>
              <a:t>Путем добавления окончания </a:t>
            </a:r>
            <a:r>
              <a:rPr lang="en-US" sz="2400" dirty="0" smtClean="0">
                <a:solidFill>
                  <a:srgbClr val="FF0000"/>
                </a:solidFill>
              </a:rPr>
              <a:t>- s</a:t>
            </a:r>
            <a:r>
              <a:rPr lang="en-US" sz="2400" dirty="0" smtClean="0">
                <a:solidFill>
                  <a:srgbClr val="C00000"/>
                </a:solidFill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       </a:t>
            </a:r>
            <a:r>
              <a:rPr lang="en-US" sz="2400" dirty="0" smtClean="0"/>
              <a:t>hand – hands     year – years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2. </a:t>
            </a:r>
            <a:r>
              <a:rPr lang="ru-RU" sz="2400" dirty="0" smtClean="0">
                <a:solidFill>
                  <a:srgbClr val="C00000"/>
                </a:solidFill>
              </a:rPr>
              <a:t>Существительное оканчивается на</a:t>
            </a:r>
            <a:endParaRPr lang="en-US" sz="2400" dirty="0" smtClean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      </a:t>
            </a:r>
            <a:r>
              <a:rPr lang="en-US" sz="2400" dirty="0" smtClean="0">
                <a:solidFill>
                  <a:srgbClr val="C00000"/>
                </a:solidFill>
              </a:rPr>
              <a:t>-s,  - </a:t>
            </a:r>
            <a:r>
              <a:rPr lang="en-US" sz="2400" dirty="0" err="1" smtClean="0">
                <a:solidFill>
                  <a:srgbClr val="C00000"/>
                </a:solidFill>
              </a:rPr>
              <a:t>ss</a:t>
            </a:r>
            <a:r>
              <a:rPr lang="en-US" sz="2400" dirty="0" smtClean="0">
                <a:solidFill>
                  <a:srgbClr val="C00000"/>
                </a:solidFill>
              </a:rPr>
              <a:t>, - x, - </a:t>
            </a:r>
            <a:r>
              <a:rPr lang="en-US" sz="2400" dirty="0" err="1" smtClean="0">
                <a:solidFill>
                  <a:srgbClr val="C00000"/>
                </a:solidFill>
              </a:rPr>
              <a:t>sh</a:t>
            </a:r>
            <a:r>
              <a:rPr lang="en-US" sz="2400" dirty="0" smtClean="0">
                <a:solidFill>
                  <a:srgbClr val="C00000"/>
                </a:solidFill>
              </a:rPr>
              <a:t>, -</a:t>
            </a:r>
            <a:r>
              <a:rPr lang="en-US" sz="2400" dirty="0" err="1" smtClean="0">
                <a:solidFill>
                  <a:srgbClr val="C00000"/>
                </a:solidFill>
              </a:rPr>
              <a:t>ch</a:t>
            </a:r>
            <a:r>
              <a:rPr lang="en-US" sz="2400" dirty="0" smtClean="0">
                <a:solidFill>
                  <a:srgbClr val="C00000"/>
                </a:solidFill>
              </a:rPr>
              <a:t>, - o</a:t>
            </a:r>
            <a:r>
              <a:rPr lang="ru-RU" sz="2400" dirty="0" smtClean="0">
                <a:solidFill>
                  <a:srgbClr val="C00000"/>
                </a:solidFill>
              </a:rPr>
              <a:t>:     </a:t>
            </a:r>
            <a:r>
              <a:rPr lang="ru-RU" sz="2400" dirty="0" smtClean="0"/>
              <a:t>+  -</a:t>
            </a:r>
            <a:r>
              <a:rPr lang="en-US" sz="2400" dirty="0" err="1" smtClean="0">
                <a:solidFill>
                  <a:srgbClr val="FF0000"/>
                </a:solidFill>
              </a:rPr>
              <a:t>es</a:t>
            </a:r>
            <a:r>
              <a:rPr lang="ru-RU" sz="2400" dirty="0" smtClean="0"/>
              <a:t> </a:t>
            </a: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      class – classes         box – boxes     tomato - tomatoes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      dish – dishes           inch – inches  </a:t>
            </a:r>
            <a:endParaRPr lang="ru-RU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3. Существительное оканчивается на </a:t>
            </a:r>
            <a:r>
              <a:rPr lang="ru-RU" sz="2400" dirty="0" smtClean="0">
                <a:solidFill>
                  <a:srgbClr val="FF0000"/>
                </a:solidFill>
              </a:rPr>
              <a:t>– </a:t>
            </a:r>
            <a:r>
              <a:rPr lang="en-US" sz="2400" dirty="0" smtClean="0">
                <a:solidFill>
                  <a:srgbClr val="FF0000"/>
                </a:solidFill>
              </a:rPr>
              <a:t>y </a:t>
            </a:r>
            <a:r>
              <a:rPr lang="ru-RU" sz="2400" dirty="0" smtClean="0">
                <a:solidFill>
                  <a:srgbClr val="C00000"/>
                </a:solidFill>
              </a:rPr>
              <a:t>с</a:t>
            </a:r>
            <a:endParaRPr lang="en-US" sz="2400" dirty="0" smtClean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     </a:t>
            </a:r>
            <a:r>
              <a:rPr lang="ru-RU" sz="2400" dirty="0" smtClean="0">
                <a:solidFill>
                  <a:srgbClr val="C00000"/>
                </a:solidFill>
              </a:rPr>
              <a:t>предшествующей согласной : </a:t>
            </a:r>
            <a:endParaRPr lang="en-US" sz="2400" dirty="0" smtClean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 y </a:t>
            </a:r>
            <a:r>
              <a:rPr lang="ru-RU" sz="2400" dirty="0" smtClean="0"/>
              <a:t>меняется на </a:t>
            </a:r>
            <a:r>
              <a:rPr lang="en-US" sz="2400" dirty="0" err="1" smtClean="0">
                <a:solidFill>
                  <a:srgbClr val="FF0000"/>
                </a:solidFill>
              </a:rPr>
              <a:t>i</a:t>
            </a:r>
            <a:r>
              <a:rPr lang="en-US" sz="2400" dirty="0" smtClean="0"/>
              <a:t> + </a:t>
            </a:r>
            <a:r>
              <a:rPr lang="en-US" sz="2400" dirty="0" smtClean="0">
                <a:solidFill>
                  <a:srgbClr val="FF0000"/>
                </a:solidFill>
              </a:rPr>
              <a:t>-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es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       city – cities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4. </a:t>
            </a:r>
            <a:r>
              <a:rPr lang="ru-RU" sz="2400" dirty="0" smtClean="0">
                <a:solidFill>
                  <a:srgbClr val="C00000"/>
                </a:solidFill>
              </a:rPr>
              <a:t>Существительное оканчивается на </a:t>
            </a:r>
            <a:r>
              <a:rPr lang="ru-RU" sz="2400" dirty="0" smtClean="0">
                <a:solidFill>
                  <a:srgbClr val="FF0000"/>
                </a:solidFill>
              </a:rPr>
              <a:t>– </a:t>
            </a:r>
            <a:r>
              <a:rPr lang="en-US" sz="2400" dirty="0" smtClean="0">
                <a:solidFill>
                  <a:srgbClr val="FF0000"/>
                </a:solidFill>
              </a:rPr>
              <a:t>f</a:t>
            </a:r>
            <a:r>
              <a:rPr lang="en-US" sz="2400" dirty="0" smtClean="0">
                <a:solidFill>
                  <a:srgbClr val="C00000"/>
                </a:solidFill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FF0000"/>
                </a:solidFill>
              </a:rPr>
              <a:t> f </a:t>
            </a:r>
            <a:r>
              <a:rPr lang="ru-RU" sz="2400" dirty="0" smtClean="0"/>
              <a:t>меняется на </a:t>
            </a:r>
            <a:r>
              <a:rPr lang="en-US" sz="2400" dirty="0" smtClean="0">
                <a:solidFill>
                  <a:srgbClr val="FF0000"/>
                </a:solidFill>
              </a:rPr>
              <a:t>v</a:t>
            </a:r>
            <a:r>
              <a:rPr lang="en-US" sz="2400" dirty="0" smtClean="0"/>
              <a:t> + </a:t>
            </a:r>
            <a:r>
              <a:rPr lang="en-US" sz="2400" dirty="0" smtClean="0">
                <a:solidFill>
                  <a:srgbClr val="FF0000"/>
                </a:solidFill>
              </a:rPr>
              <a:t>- </a:t>
            </a:r>
            <a:r>
              <a:rPr lang="en-US" sz="2400" dirty="0" err="1" smtClean="0">
                <a:solidFill>
                  <a:srgbClr val="FF0000"/>
                </a:solidFill>
              </a:rPr>
              <a:t>es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      wolf – wolves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      knife – knives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Исключения: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chief – chiefs             roof - roofs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handkerchief – handkerchiefs          safe - safes</a:t>
            </a:r>
            <a:endParaRPr lang="ru-RU" sz="2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dirty="0" smtClean="0"/>
              <a:t>Слова - исключения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man – men             </a:t>
            </a:r>
            <a:r>
              <a:rPr lang="ru-RU" b="1" dirty="0" smtClean="0">
                <a:solidFill>
                  <a:srgbClr val="00B050"/>
                </a:solidFill>
              </a:rPr>
              <a:t>мужчина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b="1" dirty="0" smtClean="0"/>
              <a:t>woman – women</a:t>
            </a:r>
            <a:r>
              <a:rPr lang="ru-RU" b="1" dirty="0" smtClean="0"/>
              <a:t>  </a:t>
            </a:r>
            <a:r>
              <a:rPr lang="ru-RU" b="1" dirty="0" smtClean="0">
                <a:solidFill>
                  <a:srgbClr val="00B050"/>
                </a:solidFill>
              </a:rPr>
              <a:t>женщина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b="1" dirty="0" smtClean="0"/>
              <a:t>foot – feet</a:t>
            </a:r>
            <a:r>
              <a:rPr lang="ru-RU" b="1" dirty="0" smtClean="0"/>
              <a:t>               </a:t>
            </a:r>
            <a:r>
              <a:rPr lang="ru-RU" b="1" dirty="0" smtClean="0">
                <a:solidFill>
                  <a:srgbClr val="00B050"/>
                </a:solidFill>
              </a:rPr>
              <a:t>нога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b="1" dirty="0" smtClean="0"/>
              <a:t>tooth – teeth</a:t>
            </a:r>
            <a:r>
              <a:rPr lang="ru-RU" b="1" dirty="0" smtClean="0"/>
              <a:t>          </a:t>
            </a:r>
            <a:r>
              <a:rPr lang="ru-RU" b="1" dirty="0" smtClean="0">
                <a:solidFill>
                  <a:srgbClr val="00B050"/>
                </a:solidFill>
              </a:rPr>
              <a:t>зуб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b="1" dirty="0" smtClean="0"/>
              <a:t>goose – geese</a:t>
            </a:r>
            <a:r>
              <a:rPr lang="ru-RU" b="1" dirty="0" smtClean="0"/>
              <a:t>         </a:t>
            </a:r>
            <a:r>
              <a:rPr lang="ru-RU" b="1" dirty="0" smtClean="0">
                <a:solidFill>
                  <a:srgbClr val="00B050"/>
                </a:solidFill>
              </a:rPr>
              <a:t>гусь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b="1" dirty="0" smtClean="0"/>
              <a:t>mouse – mice</a:t>
            </a:r>
            <a:r>
              <a:rPr lang="ru-RU" b="1" dirty="0" smtClean="0"/>
              <a:t>         </a:t>
            </a:r>
            <a:r>
              <a:rPr lang="ru-RU" b="1" dirty="0" smtClean="0">
                <a:solidFill>
                  <a:srgbClr val="00B050"/>
                </a:solidFill>
              </a:rPr>
              <a:t>мышь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b="1" dirty="0" smtClean="0"/>
              <a:t>hild – children    </a:t>
            </a:r>
            <a:r>
              <a:rPr lang="ru-RU" b="1" dirty="0" smtClean="0"/>
              <a:t>   </a:t>
            </a:r>
            <a:r>
              <a:rPr lang="ru-RU" b="1" dirty="0" smtClean="0">
                <a:solidFill>
                  <a:srgbClr val="00B050"/>
                </a:solidFill>
              </a:rPr>
              <a:t>ребенок</a:t>
            </a:r>
            <a:r>
              <a:rPr lang="en-US" b="1" dirty="0" smtClean="0">
                <a:solidFill>
                  <a:srgbClr val="00B050"/>
                </a:solidFill>
              </a:rPr>
              <a:t>  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Не всегда английские существительные  в единственном числе переводятся на русский язык существительными в единственном числе, они могут соответствовать русским существительным в множественном числе.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И наоборот, иногда английские существительные  во множественном числе могут переводиться на русский язык существительными в единственном числе. </a:t>
            </a: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Единственное число </a:t>
            </a:r>
            <a:r>
              <a:rPr lang="en-US" b="1" dirty="0" smtClean="0">
                <a:solidFill>
                  <a:srgbClr val="FF0000"/>
                </a:solidFill>
              </a:rPr>
              <a:t>(singular)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ru-RU" sz="2600" b="1" dirty="0" smtClean="0"/>
              <a:t>Учебные предметы/науки</a:t>
            </a:r>
            <a:r>
              <a:rPr lang="en-US" sz="2600" b="1" dirty="0" smtClean="0"/>
              <a:t>/</a:t>
            </a:r>
            <a:r>
              <a:rPr lang="ru-RU" sz="2600" b="1" dirty="0" smtClean="0"/>
              <a:t>виды спорта, оканчивающиеся на –</a:t>
            </a:r>
            <a:r>
              <a:rPr lang="en-US" sz="2600" b="1" dirty="0" smtClean="0"/>
              <a:t>ics:</a:t>
            </a:r>
          </a:p>
          <a:p>
            <a:pPr marL="514350" indent="-514350">
              <a:buNone/>
            </a:pPr>
            <a:r>
              <a:rPr lang="en-US" sz="2600" b="1" dirty="0" smtClean="0">
                <a:solidFill>
                  <a:srgbClr val="7030A0"/>
                </a:solidFill>
              </a:rPr>
              <a:t>athletics   gymnastics   mathematics (</a:t>
            </a:r>
            <a:r>
              <a:rPr lang="en-US" sz="2600" b="1" dirty="0" err="1" smtClean="0">
                <a:solidFill>
                  <a:srgbClr val="7030A0"/>
                </a:solidFill>
              </a:rPr>
              <a:t>mat</a:t>
            </a:r>
            <a:r>
              <a:rPr lang="en-US" sz="2600" b="1" dirty="0" err="1" smtClean="0">
                <a:solidFill>
                  <a:srgbClr val="7030A0"/>
                </a:solidFill>
              </a:rPr>
              <a:t>h</a:t>
            </a:r>
            <a:r>
              <a:rPr lang="en-US" sz="2600" b="1" dirty="0" err="1" smtClean="0">
                <a:solidFill>
                  <a:srgbClr val="7030A0"/>
                </a:solidFill>
              </a:rPr>
              <a:t>s</a:t>
            </a:r>
            <a:r>
              <a:rPr lang="en-US" sz="2600" b="1" dirty="0" smtClean="0">
                <a:solidFill>
                  <a:srgbClr val="7030A0"/>
                </a:solidFill>
              </a:rPr>
              <a:t>) </a:t>
            </a:r>
          </a:p>
          <a:p>
            <a:pPr marL="514350" indent="-514350">
              <a:buNone/>
            </a:pPr>
            <a:r>
              <a:rPr lang="en-US" sz="2600" b="1" dirty="0">
                <a:solidFill>
                  <a:srgbClr val="7030A0"/>
                </a:solidFill>
              </a:rPr>
              <a:t>p</a:t>
            </a:r>
            <a:r>
              <a:rPr lang="en-US" sz="2600" b="1" dirty="0" smtClean="0">
                <a:solidFill>
                  <a:srgbClr val="7030A0"/>
                </a:solidFill>
              </a:rPr>
              <a:t>hysics     electronics    economics     politics</a:t>
            </a:r>
          </a:p>
          <a:p>
            <a:pPr marL="514350" indent="-514350">
              <a:buNone/>
            </a:pPr>
            <a:r>
              <a:rPr lang="en-US" sz="2600" b="1" dirty="0" smtClean="0">
                <a:solidFill>
                  <a:srgbClr val="00B050"/>
                </a:solidFill>
              </a:rPr>
              <a:t>Gymnastics is my favorite sport.</a:t>
            </a:r>
            <a:endParaRPr lang="ru-RU" sz="2600" b="1" dirty="0" smtClean="0">
              <a:solidFill>
                <a:srgbClr val="00B050"/>
              </a:solidFill>
            </a:endParaRPr>
          </a:p>
          <a:p>
            <a:pPr marL="514350" indent="-514350">
              <a:buNone/>
            </a:pPr>
            <a:r>
              <a:rPr lang="en-US" sz="2600" b="1" dirty="0" smtClean="0"/>
              <a:t>2. </a:t>
            </a:r>
            <a:r>
              <a:rPr lang="en-US" sz="2600" b="1" dirty="0" smtClean="0">
                <a:solidFill>
                  <a:srgbClr val="7030A0"/>
                </a:solidFill>
              </a:rPr>
              <a:t>News</a:t>
            </a:r>
            <a:r>
              <a:rPr lang="en-US" sz="2600" b="1" dirty="0" smtClean="0">
                <a:solidFill>
                  <a:srgbClr val="00B050"/>
                </a:solidFill>
              </a:rPr>
              <a:t> </a:t>
            </a:r>
            <a:r>
              <a:rPr lang="ru-RU" sz="2600" b="1" dirty="0" smtClean="0"/>
              <a:t>- всегда единственное число!</a:t>
            </a:r>
            <a:endParaRPr lang="en-US" sz="2600" b="1" dirty="0" smtClean="0"/>
          </a:p>
          <a:p>
            <a:pPr marL="514350" indent="-514350">
              <a:buNone/>
            </a:pPr>
            <a:r>
              <a:rPr lang="en-US" sz="2600" b="1" dirty="0" smtClean="0"/>
              <a:t> </a:t>
            </a:r>
            <a:r>
              <a:rPr lang="en-US" sz="2600" b="1" dirty="0" smtClean="0">
                <a:solidFill>
                  <a:srgbClr val="00B050"/>
                </a:solidFill>
              </a:rPr>
              <a:t>No news is good news</a:t>
            </a:r>
          </a:p>
          <a:p>
            <a:pPr marL="514350" indent="-514350">
              <a:buNone/>
            </a:pPr>
            <a:r>
              <a:rPr lang="en-US" sz="2600" b="1" dirty="0" smtClean="0"/>
              <a:t>3. </a:t>
            </a:r>
            <a:r>
              <a:rPr lang="ru-RU" sz="2600" b="1" dirty="0" smtClean="0"/>
              <a:t>Сумма денег/период времени/ расстояние и прочее:</a:t>
            </a:r>
          </a:p>
          <a:p>
            <a:pPr marL="514350" indent="-514350">
              <a:buNone/>
            </a:pPr>
            <a:r>
              <a:rPr lang="en-US" sz="2600" b="1" dirty="0" smtClean="0">
                <a:solidFill>
                  <a:srgbClr val="00B050"/>
                </a:solidFill>
              </a:rPr>
              <a:t>Twenty thousand dollars was stolen.</a:t>
            </a:r>
          </a:p>
          <a:p>
            <a:pPr marL="514350" indent="-514350">
              <a:buNone/>
            </a:pPr>
            <a:r>
              <a:rPr lang="en-US" sz="2600" b="1" dirty="0" smtClean="0">
                <a:solidFill>
                  <a:srgbClr val="00B050"/>
                </a:solidFill>
              </a:rPr>
              <a:t>Three years is a long time.</a:t>
            </a:r>
          </a:p>
          <a:p>
            <a:pPr marL="514350" indent="-514350">
              <a:buNone/>
            </a:pPr>
            <a:r>
              <a:rPr lang="en-US" sz="2600" b="1" dirty="0" smtClean="0">
                <a:solidFill>
                  <a:srgbClr val="00B050"/>
                </a:solidFill>
              </a:rPr>
              <a:t>Six miles is a long way</a:t>
            </a:r>
            <a:r>
              <a:rPr lang="en-US" sz="2600" b="1" dirty="0" smtClean="0"/>
              <a:t>.</a:t>
            </a:r>
          </a:p>
          <a:p>
            <a:pPr marL="514350" indent="-514350">
              <a:buNone/>
            </a:pPr>
            <a:r>
              <a:rPr lang="en-US" sz="2600" b="1" dirty="0" smtClean="0"/>
              <a:t>4.  </a:t>
            </a:r>
            <a:r>
              <a:rPr lang="en-US" sz="2600" b="1" dirty="0" smtClean="0">
                <a:solidFill>
                  <a:srgbClr val="7030A0"/>
                </a:solidFill>
              </a:rPr>
              <a:t>Person</a:t>
            </a:r>
            <a:r>
              <a:rPr lang="en-US" sz="2600" b="1" dirty="0" smtClean="0"/>
              <a:t> </a:t>
            </a:r>
            <a:r>
              <a:rPr lang="ru-RU" sz="2600" b="1" dirty="0" smtClean="0"/>
              <a:t>не</a:t>
            </a:r>
            <a:r>
              <a:rPr lang="en-US" sz="2600" b="1" dirty="0" smtClean="0"/>
              <a:t> </a:t>
            </a:r>
            <a:r>
              <a:rPr lang="ru-RU" sz="2600" b="1" dirty="0" smtClean="0"/>
              <a:t>используется во множественном числе, во множественном числе следует говорить </a:t>
            </a:r>
            <a:r>
              <a:rPr lang="en-US" sz="2600" b="1" dirty="0" smtClean="0">
                <a:solidFill>
                  <a:srgbClr val="7030A0"/>
                </a:solidFill>
              </a:rPr>
              <a:t>people</a:t>
            </a:r>
            <a:endParaRPr lang="ru-RU" sz="2600" b="1" dirty="0" smtClean="0">
              <a:solidFill>
                <a:srgbClr val="7030A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Множественное число </a:t>
            </a:r>
            <a:r>
              <a:rPr lang="en-US" b="1" dirty="0" smtClean="0">
                <a:solidFill>
                  <a:srgbClr val="FF0000"/>
                </a:solidFill>
              </a:rPr>
              <a:t>(plural)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u-RU" sz="2800" b="1" dirty="0" smtClean="0"/>
              <a:t>Один предмет имеет 2 части:</a:t>
            </a:r>
          </a:p>
          <a:p>
            <a:pPr marL="514350" indent="-514350">
              <a:buNone/>
            </a:pPr>
            <a:r>
              <a:rPr lang="en-US" sz="2800" b="1" dirty="0">
                <a:solidFill>
                  <a:srgbClr val="7030A0"/>
                </a:solidFill>
              </a:rPr>
              <a:t>t</a:t>
            </a:r>
            <a:r>
              <a:rPr lang="en-US" sz="2800" b="1" dirty="0" smtClean="0">
                <a:solidFill>
                  <a:srgbClr val="7030A0"/>
                </a:solidFill>
              </a:rPr>
              <a:t>rousers  pyjamas   glasses   binoculars   scissors</a:t>
            </a:r>
            <a:endParaRPr lang="ru-RU" sz="2800" b="1" dirty="0" smtClean="0">
              <a:solidFill>
                <a:srgbClr val="7030A0"/>
              </a:solidFill>
            </a:endParaRP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50"/>
                </a:solidFill>
              </a:rPr>
              <a:t>My trousers are too long.</a:t>
            </a:r>
          </a:p>
          <a:p>
            <a:pPr marL="514350" indent="-514350">
              <a:buNone/>
            </a:pPr>
            <a:r>
              <a:rPr lang="en-US" sz="2800" b="1" dirty="0" smtClean="0"/>
              <a:t>2. </a:t>
            </a:r>
            <a:r>
              <a:rPr lang="ru-RU" sz="2800" b="1" dirty="0" smtClean="0"/>
              <a:t>Существительное обозначает группу лиц/ коллектив людей (тогда может употребляться как существительное в единственном числе и как существительное во множественном числе):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government     staff                team            family  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7030A0"/>
                </a:solidFill>
              </a:rPr>
              <a:t>audience  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</a:rPr>
              <a:t>       committee    company      firm </a:t>
            </a:r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50"/>
                </a:solidFill>
              </a:rPr>
              <a:t>The government want(s) to increase taxes. </a:t>
            </a:r>
            <a:endParaRPr lang="en-US" sz="2800" b="1" dirty="0">
              <a:solidFill>
                <a:srgbClr val="00B050"/>
              </a:solidFill>
            </a:endParaRPr>
          </a:p>
          <a:p>
            <a:pPr marL="514350" indent="-514350">
              <a:buNone/>
            </a:pPr>
            <a:r>
              <a:rPr lang="ru-RU" sz="2800" b="1" dirty="0" smtClean="0"/>
              <a:t>3. </a:t>
            </a:r>
            <a:r>
              <a:rPr lang="en-US" sz="2800" b="1" dirty="0" smtClean="0">
                <a:solidFill>
                  <a:srgbClr val="7030A0"/>
                </a:solidFill>
              </a:rPr>
              <a:t>Police </a:t>
            </a:r>
            <a:r>
              <a:rPr lang="ru-RU" sz="2800" b="1" dirty="0" smtClean="0"/>
              <a:t>– всегда множественное число!</a:t>
            </a:r>
            <a:endParaRPr lang="en-US" sz="2800" b="1" dirty="0" smtClean="0"/>
          </a:p>
          <a:p>
            <a:pPr marL="514350" indent="-514350">
              <a:buNone/>
            </a:pPr>
            <a:r>
              <a:rPr lang="en-US" sz="2800" b="1" dirty="0" smtClean="0">
                <a:solidFill>
                  <a:srgbClr val="00B050"/>
                </a:solidFill>
              </a:rPr>
              <a:t>The police have arrested a friend of mine.</a:t>
            </a:r>
            <a:endParaRPr lang="ru-RU" sz="2800" b="1" dirty="0">
              <a:solidFill>
                <a:srgbClr val="00B05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398</Words>
  <Application>Microsoft Office PowerPoint</Application>
  <PresentationFormat>Экран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Единственное и множественное число существительных</vt:lpstr>
      <vt:lpstr>Слайд 2</vt:lpstr>
      <vt:lpstr>Образование множественного числа</vt:lpstr>
      <vt:lpstr>Слова - исключения</vt:lpstr>
      <vt:lpstr>Слайд 5</vt:lpstr>
      <vt:lpstr>Единственное число (singular)</vt:lpstr>
      <vt:lpstr>Множественное число (plural)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Единственное и множественное число существительных</dc:title>
  <dc:creator>Олег</dc:creator>
  <cp:lastModifiedBy>User</cp:lastModifiedBy>
  <cp:revision>16</cp:revision>
  <dcterms:created xsi:type="dcterms:W3CDTF">2015-11-02T17:38:46Z</dcterms:created>
  <dcterms:modified xsi:type="dcterms:W3CDTF">2015-11-10T08:07:26Z</dcterms:modified>
</cp:coreProperties>
</file>