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theme/themeOverride12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9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Override8.xml" ContentType="application/vnd.openxmlformats-officedocument.themeOverride+xml"/>
  <Override PartName="/ppt/theme/themeOverride11.xml" ContentType="application/vnd.openxmlformats-officedocument.themeOverr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Override6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61" r:id="rId4"/>
    <p:sldId id="262" r:id="rId5"/>
    <p:sldId id="263" r:id="rId6"/>
    <p:sldId id="264" r:id="rId7"/>
    <p:sldId id="265" r:id="rId8"/>
    <p:sldId id="267" r:id="rId9"/>
    <p:sldId id="268" r:id="rId10"/>
    <p:sldId id="269" r:id="rId11"/>
    <p:sldId id="270" r:id="rId12"/>
    <p:sldId id="271" r:id="rId13"/>
    <p:sldId id="273" r:id="rId14"/>
    <p:sldId id="272" r:id="rId15"/>
    <p:sldId id="274" r:id="rId16"/>
    <p:sldId id="275" r:id="rId17"/>
    <p:sldId id="277" r:id="rId18"/>
    <p:sldId id="278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95" autoAdjust="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pPr/>
              <a:t>19.02.2017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19.02.2017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08DC6AA-3D52-40F6-99D6-C194C4EDA06E}" type="datetimeFigureOut">
              <a:rPr lang="ru-RU" smtClean="0"/>
              <a:pPr/>
              <a:t>19.02.2017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pPr/>
              <a:t>19.02.2017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19.02.2017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19.02.2017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19.02.2017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08DC6AA-3D52-40F6-99D6-C194C4EDA06E}" type="datetimeFigureOut">
              <a:rPr lang="ru-RU" smtClean="0"/>
              <a:pPr/>
              <a:t>19.02.2017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NUMERALS</a:t>
            </a:r>
            <a:endParaRPr lang="ru-RU" sz="6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6048672" cy="1752600"/>
          </a:xfrm>
        </p:spPr>
        <p:txBody>
          <a:bodyPr>
            <a:normAutofit/>
          </a:bodyPr>
          <a:lstStyle/>
          <a:p>
            <a:r>
              <a:rPr lang="ru-RU" sz="5000" dirty="0"/>
              <a:t>ЧИСЛИТЕЛЬНЫЕ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en-US" b="1" dirty="0"/>
              <a:t>ORDINAL NUMERALS</a:t>
            </a:r>
            <a:r>
              <a:rPr lang="ru-RU" b="1" dirty="0"/>
              <a:t/>
            </a:r>
            <a:br>
              <a:rPr lang="ru-RU" b="1" dirty="0"/>
            </a:b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79512" y="980728"/>
            <a:ext cx="8586758" cy="5058302"/>
          </a:xfrm>
        </p:spPr>
        <p:txBody>
          <a:bodyPr>
            <a:normAutofit fontScale="92500" lnSpcReduction="10000"/>
          </a:bodyPr>
          <a:lstStyle/>
          <a:p>
            <a:pPr marL="624078" indent="-514350">
              <a:buNone/>
            </a:pPr>
            <a:r>
              <a:rPr lang="en-US" dirty="0"/>
              <a:t> </a:t>
            </a:r>
            <a:r>
              <a:rPr lang="ru-RU" dirty="0"/>
              <a:t>               </a:t>
            </a:r>
            <a:r>
              <a:rPr lang="ru-RU" b="1" dirty="0"/>
              <a:t>Порядковые числительные. Десятки</a:t>
            </a:r>
            <a:endParaRPr lang="en-US" sz="3200" b="1" dirty="0">
              <a:solidFill>
                <a:srgbClr val="FF0000"/>
              </a:solidFill>
            </a:endParaRPr>
          </a:p>
          <a:p>
            <a:pPr marL="624078" indent="-514350">
              <a:buNone/>
            </a:pPr>
            <a:endParaRPr lang="en-US" sz="3200" b="1" dirty="0">
              <a:solidFill>
                <a:srgbClr val="FF0000"/>
              </a:solidFill>
            </a:endParaRPr>
          </a:p>
          <a:p>
            <a:pPr marL="624078" indent="-514350">
              <a:buNone/>
            </a:pPr>
            <a:r>
              <a:rPr lang="en-US" sz="2600" b="1" dirty="0"/>
              <a:t>20. twentieth</a:t>
            </a:r>
            <a:r>
              <a:rPr lang="ru-RU" sz="2600" b="1" dirty="0"/>
              <a:t>    </a:t>
            </a:r>
            <a:r>
              <a:rPr lang="en-US" sz="2600" b="1" dirty="0"/>
              <a:t> 21. twenty-first     22. twenty-second </a:t>
            </a:r>
            <a:endParaRPr lang="ru-RU" sz="2600" b="1" dirty="0"/>
          </a:p>
          <a:p>
            <a:pPr marL="624078" indent="-514350">
              <a:buNone/>
            </a:pPr>
            <a:r>
              <a:rPr lang="en-US" sz="2600" b="1" dirty="0"/>
              <a:t>30. thirtieth       33. thirty-third     34. thirty-fourth</a:t>
            </a:r>
          </a:p>
          <a:p>
            <a:pPr marL="624078" indent="-514350">
              <a:buNone/>
            </a:pPr>
            <a:r>
              <a:rPr lang="en-US" sz="2600" b="1" dirty="0"/>
              <a:t>40. fortieth         45. forty-fifth        46. forty-sixth</a:t>
            </a:r>
          </a:p>
          <a:p>
            <a:pPr marL="624078" indent="-514350">
              <a:buNone/>
            </a:pPr>
            <a:r>
              <a:rPr lang="en-US" sz="2600" b="1" dirty="0"/>
              <a:t>50. fiftieth           57. fifty-seventh   58. fifty-eighth</a:t>
            </a:r>
          </a:p>
          <a:p>
            <a:pPr marL="624078" indent="-514350">
              <a:buNone/>
            </a:pPr>
            <a:r>
              <a:rPr lang="en-US" sz="2600" b="1" dirty="0"/>
              <a:t>60. sixtieth          69. sixty-ninth      63. sixty-third</a:t>
            </a:r>
          </a:p>
          <a:p>
            <a:pPr marL="624078" indent="-514350">
              <a:buNone/>
            </a:pPr>
            <a:r>
              <a:rPr lang="en-US" sz="2600" b="1" dirty="0"/>
              <a:t>70. seventieth     71. seventy-first    72. seventy-second     </a:t>
            </a:r>
          </a:p>
          <a:p>
            <a:pPr marL="624078" indent="-514350">
              <a:buNone/>
            </a:pPr>
            <a:r>
              <a:rPr lang="en-US" sz="2600" b="1" dirty="0"/>
              <a:t>80. eightieth        84. eighty-fourth  85. eighty-fifth</a:t>
            </a:r>
          </a:p>
          <a:p>
            <a:pPr marL="624078" indent="-514350">
              <a:buNone/>
            </a:pPr>
            <a:r>
              <a:rPr lang="en-US" sz="2600" b="1" dirty="0"/>
              <a:t>90. ninetieth        96. ninety-six         99. ninety-ninth</a:t>
            </a:r>
          </a:p>
          <a:p>
            <a:pPr marL="624078" indent="-514350">
              <a:buNone/>
            </a:pPr>
            <a:endParaRPr lang="ru-RU" b="1" dirty="0"/>
          </a:p>
          <a:p>
            <a:pPr marL="624078" indent="-514350">
              <a:buNone/>
            </a:pPr>
            <a:r>
              <a:rPr lang="ru-RU" b="1" dirty="0"/>
              <a:t> </a:t>
            </a:r>
          </a:p>
          <a:p>
            <a:pPr marL="624078" indent="-514350">
              <a:buFont typeface="+mj-lt"/>
              <a:buAutoNum type="arabicPeriod"/>
            </a:pPr>
            <a:endParaRPr lang="ru-RU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en-US" b="1" dirty="0"/>
              <a:t>ORDINAL NUMERALS</a:t>
            </a:r>
            <a:r>
              <a:rPr lang="ru-RU" b="1" dirty="0"/>
              <a:t/>
            </a:r>
            <a:br>
              <a:rPr lang="ru-RU" b="1" dirty="0"/>
            </a:b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058302"/>
          </a:xfrm>
        </p:spPr>
        <p:txBody>
          <a:bodyPr>
            <a:normAutofit lnSpcReduction="10000"/>
          </a:bodyPr>
          <a:lstStyle/>
          <a:p>
            <a:pPr marL="624078" indent="-514350" algn="ctr">
              <a:buNone/>
            </a:pPr>
            <a:r>
              <a:rPr lang="en-US" dirty="0"/>
              <a:t> </a:t>
            </a:r>
            <a:r>
              <a:rPr lang="ru-RU" b="1" dirty="0"/>
              <a:t>Порядковые числительные. </a:t>
            </a:r>
          </a:p>
          <a:p>
            <a:pPr marL="624078" indent="-514350" algn="ctr">
              <a:buNone/>
            </a:pPr>
            <a:r>
              <a:rPr lang="ru-RU" b="1" dirty="0"/>
              <a:t>Сотни, тысячи, миллионы</a:t>
            </a:r>
            <a:endParaRPr lang="en-US" b="1" dirty="0"/>
          </a:p>
          <a:p>
            <a:pPr marL="624078" indent="-514350">
              <a:buNone/>
            </a:pPr>
            <a:endParaRPr lang="en-US" b="1" dirty="0"/>
          </a:p>
          <a:p>
            <a:pPr marL="624078" indent="-514350">
              <a:buNone/>
            </a:pPr>
            <a:r>
              <a:rPr lang="ru-RU" b="1" dirty="0"/>
              <a:t>100</a:t>
            </a:r>
            <a:r>
              <a:rPr lang="en-US" b="1" dirty="0"/>
              <a:t>                   hundredth     </a:t>
            </a:r>
          </a:p>
          <a:p>
            <a:pPr marL="624078" indent="-514350">
              <a:buNone/>
            </a:pPr>
            <a:r>
              <a:rPr lang="en-US" b="1" dirty="0"/>
              <a:t>200                   two hundredth</a:t>
            </a:r>
          </a:p>
          <a:p>
            <a:pPr marL="624078" indent="-514350">
              <a:buNone/>
            </a:pPr>
            <a:r>
              <a:rPr lang="en-US" b="1" dirty="0"/>
              <a:t>1,000                thousandth  </a:t>
            </a:r>
          </a:p>
          <a:p>
            <a:pPr marL="624078" indent="-514350">
              <a:buNone/>
            </a:pPr>
            <a:r>
              <a:rPr lang="en-US" b="1" dirty="0"/>
              <a:t>3,000               three thousandth</a:t>
            </a:r>
          </a:p>
          <a:p>
            <a:pPr marL="624078" indent="-514350">
              <a:buNone/>
            </a:pPr>
            <a:r>
              <a:rPr lang="en-US" b="1" dirty="0"/>
              <a:t>1,000,000.     millionth   </a:t>
            </a:r>
          </a:p>
          <a:p>
            <a:pPr marL="624078" indent="-514350">
              <a:buNone/>
            </a:pPr>
            <a:r>
              <a:rPr lang="en-US" b="1" dirty="0"/>
              <a:t>5,000,000     five millionth</a:t>
            </a:r>
          </a:p>
          <a:p>
            <a:pPr marL="624078" indent="-514350">
              <a:buNone/>
            </a:pPr>
            <a:endParaRPr lang="en-US" b="1" dirty="0"/>
          </a:p>
          <a:p>
            <a:pPr marL="624078" indent="-514350">
              <a:buNone/>
            </a:pPr>
            <a:r>
              <a:rPr lang="ru-RU" b="1" dirty="0"/>
              <a:t> </a:t>
            </a:r>
          </a:p>
          <a:p>
            <a:pPr marL="624078" indent="-514350">
              <a:buFont typeface="+mj-lt"/>
              <a:buAutoNum type="arabicPeriod"/>
            </a:pPr>
            <a:endParaRPr lang="ru-RU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rgbClr val="424456"/>
                </a:solidFill>
                <a:latin typeface="Trebuchet MS"/>
              </a:rPr>
              <a:t>ORDINAL NUMERALS</a:t>
            </a:r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616624"/>
          </a:xfrm>
        </p:spPr>
        <p:txBody>
          <a:bodyPr vert="horz" anchor="t">
            <a:normAutofit fontScale="47500" lnSpcReduction="20000"/>
          </a:bodyPr>
          <a:lstStyle/>
          <a:p>
            <a:pPr marL="624078" indent="-514350">
              <a:buNone/>
            </a:pPr>
            <a:r>
              <a:rPr lang="en-US" dirty="0"/>
              <a:t> </a:t>
            </a:r>
            <a:r>
              <a:rPr lang="ru-RU" dirty="0"/>
              <a:t>                  </a:t>
            </a:r>
            <a:r>
              <a:rPr lang="en-US" dirty="0"/>
              <a:t>     </a:t>
            </a:r>
            <a:r>
              <a:rPr lang="en-US" sz="4400" b="1" dirty="0" err="1">
                <a:latin typeface="Times New Roman"/>
              </a:rPr>
              <a:t>Порядковые</a:t>
            </a:r>
            <a:r>
              <a:rPr lang="en-US" sz="4400" b="1" dirty="0">
                <a:latin typeface="Times New Roman"/>
              </a:rPr>
              <a:t> </a:t>
            </a:r>
            <a:r>
              <a:rPr lang="en-US" sz="4400" b="1" dirty="0" err="1">
                <a:latin typeface="Times New Roman"/>
              </a:rPr>
              <a:t>числительные</a:t>
            </a:r>
            <a:r>
              <a:rPr lang="en-US" sz="4400" b="1" dirty="0">
                <a:latin typeface="Times New Roman"/>
              </a:rPr>
              <a:t>.</a:t>
            </a:r>
            <a:r>
              <a:rPr lang="en-US" dirty="0"/>
              <a:t> </a:t>
            </a:r>
            <a:r>
              <a:rPr lang="ru-RU" dirty="0"/>
              <a:t> </a:t>
            </a:r>
            <a:r>
              <a:rPr lang="ru-RU" sz="3900" b="1" dirty="0"/>
              <a:t>Составные числительные.</a:t>
            </a:r>
          </a:p>
          <a:p>
            <a:pPr marL="624078" indent="-514350">
              <a:buNone/>
            </a:pPr>
            <a:endParaRPr lang="ru-RU" b="1" dirty="0"/>
          </a:p>
          <a:p>
            <a:pPr marL="624078" indent="-514350">
              <a:buNone/>
            </a:pPr>
            <a:r>
              <a:rPr lang="en-US" sz="4200" b="1" dirty="0"/>
              <a:t>1. </a:t>
            </a:r>
            <a:r>
              <a:rPr lang="ru-RU" sz="4200" b="1" dirty="0"/>
              <a:t>Перед названиями десятков (а если их нет, то  </a:t>
            </a:r>
          </a:p>
          <a:p>
            <a:pPr marL="624078" indent="-514350">
              <a:buNone/>
            </a:pPr>
            <a:r>
              <a:rPr lang="ru-RU" sz="4200" b="1" dirty="0"/>
              <a:t>    перед названиями единиц)  -  </a:t>
            </a:r>
            <a:r>
              <a:rPr lang="en-US" sz="4200" b="1" dirty="0">
                <a:solidFill>
                  <a:srgbClr val="FF0000"/>
                </a:solidFill>
              </a:rPr>
              <a:t>and</a:t>
            </a:r>
          </a:p>
          <a:p>
            <a:pPr marL="624078" indent="-514350">
              <a:buNone/>
            </a:pPr>
            <a:r>
              <a:rPr lang="en-US" sz="4200" b="1" dirty="0"/>
              <a:t>2. </a:t>
            </a:r>
            <a:r>
              <a:rPr lang="ru-RU" sz="4200" b="1" dirty="0"/>
              <a:t>Только последний разряд выражается порядковым </a:t>
            </a:r>
          </a:p>
          <a:p>
            <a:pPr marL="624078" indent="-514350">
              <a:buNone/>
            </a:pPr>
            <a:r>
              <a:rPr lang="ru-RU" sz="4200" b="1" dirty="0"/>
              <a:t>     числительным</a:t>
            </a:r>
          </a:p>
          <a:p>
            <a:pPr marL="624078" indent="-514350">
              <a:buNone/>
            </a:pPr>
            <a:endParaRPr lang="en-US" sz="4200" b="1" dirty="0"/>
          </a:p>
          <a:p>
            <a:pPr marL="624078" indent="-514350">
              <a:buNone/>
            </a:pPr>
            <a:r>
              <a:rPr lang="en-US" sz="4200" b="1" dirty="0"/>
              <a:t>21                      twenty-first</a:t>
            </a:r>
          </a:p>
          <a:p>
            <a:pPr marL="624078" indent="-514350">
              <a:buNone/>
            </a:pPr>
            <a:endParaRPr lang="en-US" sz="4200" b="1" dirty="0"/>
          </a:p>
          <a:p>
            <a:pPr marL="624078" indent="-514350">
              <a:buNone/>
            </a:pPr>
            <a:r>
              <a:rPr lang="en-US" sz="4200" b="1" dirty="0"/>
              <a:t>375                   three hundred  and seventy-fifth  </a:t>
            </a:r>
          </a:p>
          <a:p>
            <a:pPr marL="624078" indent="-514350">
              <a:buNone/>
            </a:pPr>
            <a:endParaRPr lang="en-US" sz="4200" b="1" dirty="0"/>
          </a:p>
          <a:p>
            <a:pPr marL="624078" indent="-514350">
              <a:buNone/>
            </a:pPr>
            <a:r>
              <a:rPr lang="en-US" sz="4200" b="1" dirty="0"/>
              <a:t>2,005                two thousand and fifth </a:t>
            </a:r>
          </a:p>
          <a:p>
            <a:pPr marL="624078" indent="-514350">
              <a:buNone/>
            </a:pPr>
            <a:endParaRPr lang="en-US" sz="4200" b="1" dirty="0"/>
          </a:p>
          <a:p>
            <a:pPr marL="624078" indent="-514350">
              <a:buNone/>
            </a:pPr>
            <a:r>
              <a:rPr lang="en-US" sz="4200" b="1" dirty="0"/>
              <a:t>1,225,375         one million two hundred and twenty-                         </a:t>
            </a:r>
          </a:p>
          <a:p>
            <a:pPr marL="624078" indent="-514350">
              <a:buNone/>
            </a:pPr>
            <a:r>
              <a:rPr lang="en-US" sz="4200" b="1" dirty="0"/>
              <a:t>                            five thousand three hundred </a:t>
            </a:r>
          </a:p>
          <a:p>
            <a:pPr marL="624078" indent="-514350">
              <a:buNone/>
            </a:pPr>
            <a:r>
              <a:rPr lang="en-US" sz="4200" b="1" dirty="0"/>
              <a:t>                            and seventy-fifth</a:t>
            </a:r>
          </a:p>
          <a:p>
            <a:pPr marL="624078" indent="-514350">
              <a:buNone/>
            </a:pPr>
            <a:endParaRPr lang="en-US" b="1" dirty="0"/>
          </a:p>
          <a:p>
            <a:pPr marL="624078" indent="-514350">
              <a:buNone/>
            </a:pPr>
            <a:r>
              <a:rPr lang="ru-RU" b="1" dirty="0"/>
              <a:t> </a:t>
            </a:r>
          </a:p>
          <a:p>
            <a:pPr marL="624078" indent="-514350">
              <a:buFont typeface="+mj-lt"/>
              <a:buAutoNum type="arabicPeriod"/>
            </a:pPr>
            <a:endParaRPr lang="ru-RU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ДАТЫ</a:t>
            </a:r>
            <a:br>
              <a:rPr lang="ru-RU" b="1" dirty="0"/>
            </a:b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11560" y="1052736"/>
            <a:ext cx="7992888" cy="4968552"/>
          </a:xfrm>
        </p:spPr>
        <p:txBody>
          <a:bodyPr>
            <a:normAutofit fontScale="25000" lnSpcReduction="20000"/>
          </a:bodyPr>
          <a:lstStyle/>
          <a:p>
            <a:pPr marL="624078" indent="-514350">
              <a:buNone/>
            </a:pPr>
            <a:r>
              <a:rPr lang="en-US" sz="9600" dirty="0"/>
              <a:t> </a:t>
            </a:r>
            <a:r>
              <a:rPr lang="ru-RU" sz="9600" dirty="0"/>
              <a:t>                  </a:t>
            </a:r>
            <a:r>
              <a:rPr lang="en-US" sz="9600" dirty="0"/>
              <a:t>              </a:t>
            </a:r>
            <a:r>
              <a:rPr lang="ru-RU" sz="9600" dirty="0"/>
              <a:t>                      </a:t>
            </a:r>
            <a:r>
              <a:rPr lang="en-US" sz="9600" dirty="0"/>
              <a:t> </a:t>
            </a:r>
            <a:r>
              <a:rPr lang="ru-RU" sz="9600" dirty="0"/>
              <a:t> </a:t>
            </a:r>
            <a:endParaRPr lang="ru-RU" sz="9600" b="1" dirty="0"/>
          </a:p>
          <a:p>
            <a:pPr marL="624078" indent="-514350">
              <a:buNone/>
            </a:pPr>
            <a:endParaRPr lang="ru-RU" sz="9600" b="1" dirty="0"/>
          </a:p>
          <a:p>
            <a:pPr marL="624078" indent="-514350">
              <a:buNone/>
            </a:pPr>
            <a:r>
              <a:rPr lang="en-US" sz="9600" b="1" dirty="0"/>
              <a:t>1. </a:t>
            </a:r>
            <a:r>
              <a:rPr lang="ru-RU" sz="9600" b="1" dirty="0"/>
              <a:t>Годы.</a:t>
            </a:r>
            <a:endParaRPr lang="en-US" sz="9600" b="1" dirty="0">
              <a:solidFill>
                <a:srgbClr val="FF0000"/>
              </a:solidFill>
            </a:endParaRPr>
          </a:p>
          <a:p>
            <a:pPr marL="624078" indent="-514350">
              <a:buNone/>
            </a:pPr>
            <a:endParaRPr lang="en-US" sz="9600" b="1" dirty="0"/>
          </a:p>
          <a:p>
            <a:pPr marL="624078" indent="-514350">
              <a:buNone/>
            </a:pPr>
            <a:r>
              <a:rPr lang="ru-RU" sz="9600" b="1" dirty="0"/>
              <a:t>1900 – </a:t>
            </a:r>
            <a:r>
              <a:rPr lang="en-US" sz="9600" b="1" dirty="0"/>
              <a:t>nineteen hundred</a:t>
            </a:r>
          </a:p>
          <a:p>
            <a:pPr marL="624078" indent="-514350">
              <a:buNone/>
            </a:pPr>
            <a:r>
              <a:rPr lang="en-US" sz="9600" b="1" dirty="0"/>
              <a:t>2000 – two thousand</a:t>
            </a:r>
          </a:p>
          <a:p>
            <a:pPr marL="624078" indent="-514350">
              <a:buNone/>
            </a:pPr>
            <a:r>
              <a:rPr lang="en-US" sz="9600" b="1" dirty="0"/>
              <a:t>2005 – two thousand o [</a:t>
            </a:r>
            <a:r>
              <a:rPr lang="en-US" sz="9600" b="1" dirty="0" err="1"/>
              <a:t>ou</a:t>
            </a:r>
            <a:r>
              <a:rPr lang="en-US" sz="9600" b="1" dirty="0"/>
              <a:t>] five</a:t>
            </a:r>
          </a:p>
          <a:p>
            <a:pPr marL="624078" indent="-514350">
              <a:buNone/>
            </a:pPr>
            <a:r>
              <a:rPr lang="en-US" sz="9600" b="1" dirty="0"/>
              <a:t>2015  -  twenty fifteen</a:t>
            </a:r>
          </a:p>
          <a:p>
            <a:pPr marL="624078" indent="-514350">
              <a:buNone/>
            </a:pPr>
            <a:r>
              <a:rPr lang="en-US" sz="9600" b="1" dirty="0"/>
              <a:t>1999 – nineteen ninety nine</a:t>
            </a:r>
          </a:p>
          <a:p>
            <a:pPr marL="624078" indent="-514350">
              <a:buNone/>
            </a:pPr>
            <a:endParaRPr lang="en-US" sz="9600" b="1" dirty="0"/>
          </a:p>
          <a:p>
            <a:pPr marL="624078" indent="-514350">
              <a:buNone/>
            </a:pPr>
            <a:r>
              <a:rPr lang="en-US" sz="9600" b="1" dirty="0"/>
              <a:t>2. </a:t>
            </a:r>
            <a:r>
              <a:rPr lang="ru-RU" sz="9600" b="1" dirty="0"/>
              <a:t>Число и месяц</a:t>
            </a:r>
            <a:endParaRPr lang="en-US" sz="9600" b="1" dirty="0"/>
          </a:p>
          <a:p>
            <a:pPr marL="624078" indent="-514350">
              <a:buNone/>
            </a:pPr>
            <a:endParaRPr lang="ru-RU" sz="9600" b="1" dirty="0"/>
          </a:p>
          <a:p>
            <a:pPr marL="624078" indent="-514350">
              <a:buNone/>
            </a:pPr>
            <a:r>
              <a:rPr lang="ru-RU" sz="9600" b="1" dirty="0"/>
              <a:t>15</a:t>
            </a:r>
            <a:r>
              <a:rPr lang="en-US" sz="9600" b="1" baseline="30000" dirty="0" err="1"/>
              <a:t>th</a:t>
            </a:r>
            <a:r>
              <a:rPr lang="en-US" sz="9600" b="1" dirty="0"/>
              <a:t> May</a:t>
            </a:r>
          </a:p>
          <a:p>
            <a:pPr marL="624078" indent="-514350">
              <a:buNone/>
            </a:pPr>
            <a:r>
              <a:rPr lang="en-US" sz="9600" b="1" dirty="0"/>
              <a:t>May 15</a:t>
            </a:r>
            <a:r>
              <a:rPr lang="en-US" sz="9600" b="1" baseline="30000" dirty="0"/>
              <a:t>th</a:t>
            </a:r>
            <a:r>
              <a:rPr lang="en-US" sz="9600" b="1" dirty="0"/>
              <a:t>   -</a:t>
            </a:r>
            <a:r>
              <a:rPr lang="ru-RU" sz="9600" b="1" dirty="0"/>
              <a:t> </a:t>
            </a:r>
            <a:r>
              <a:rPr lang="en-US" sz="9600" b="1" dirty="0"/>
              <a:t>the fifteenth of May/ May the fifteenth</a:t>
            </a:r>
          </a:p>
          <a:p>
            <a:pPr marL="624078" indent="-514350">
              <a:buNone/>
            </a:pPr>
            <a:r>
              <a:rPr lang="en-US" sz="9600" b="1" dirty="0"/>
              <a:t>May 15</a:t>
            </a:r>
          </a:p>
          <a:p>
            <a:pPr marL="624078" indent="-514350">
              <a:buNone/>
            </a:pPr>
            <a:endParaRPr lang="en-US" sz="6200" b="1" dirty="0"/>
          </a:p>
          <a:p>
            <a:pPr marL="624078" indent="-514350">
              <a:buNone/>
            </a:pPr>
            <a:endParaRPr lang="en-US" sz="4200" b="1" dirty="0"/>
          </a:p>
          <a:p>
            <a:pPr marL="624078" indent="-514350">
              <a:buNone/>
            </a:pPr>
            <a:endParaRPr lang="en-US" b="1" dirty="0"/>
          </a:p>
          <a:p>
            <a:pPr marL="624078" indent="-514350">
              <a:buNone/>
            </a:pPr>
            <a:r>
              <a:rPr lang="ru-RU" b="1" dirty="0"/>
              <a:t> </a:t>
            </a:r>
          </a:p>
          <a:p>
            <a:pPr marL="624078" indent="-514350">
              <a:buFont typeface="+mj-lt"/>
              <a:buAutoNum type="arabicPeriod"/>
            </a:pPr>
            <a:endParaRPr lang="ru-RU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en-US" b="1" dirty="0"/>
              <a:t>FRACTIONAL NUMERALS</a:t>
            </a:r>
            <a:r>
              <a:rPr lang="ru-RU" b="1" dirty="0"/>
              <a:t/>
            </a:r>
            <a:br>
              <a:rPr lang="ru-RU" b="1" dirty="0"/>
            </a:b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616624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en-US" dirty="0"/>
              <a:t> </a:t>
            </a:r>
            <a:r>
              <a:rPr lang="ru-RU" dirty="0"/>
              <a:t>                  </a:t>
            </a:r>
            <a:r>
              <a:rPr lang="en-US" dirty="0"/>
              <a:t>          </a:t>
            </a:r>
            <a:r>
              <a:rPr lang="ru-RU" sz="2000" b="1" dirty="0"/>
              <a:t>ДРОБНЫЕ ЧИСЛИТЕЛЬНЫЕ</a:t>
            </a:r>
            <a:endParaRPr lang="en-US" sz="2000" b="1" dirty="0"/>
          </a:p>
          <a:p>
            <a:pPr marL="624078" indent="-514350" algn="ctr">
              <a:buNone/>
            </a:pPr>
            <a:r>
              <a:rPr lang="ru-RU" sz="2000" b="1" dirty="0"/>
              <a:t>Простые дроби</a:t>
            </a:r>
          </a:p>
          <a:p>
            <a:pPr marL="624078" indent="-514350">
              <a:buNone/>
            </a:pPr>
            <a:r>
              <a:rPr lang="en-US" dirty="0"/>
              <a:t>½ - a (one) half</a:t>
            </a:r>
          </a:p>
          <a:p>
            <a:pPr marL="624078" indent="-514350">
              <a:buNone/>
            </a:pPr>
            <a:r>
              <a:rPr lang="ru-RU" dirty="0"/>
              <a:t>1/3 – </a:t>
            </a:r>
            <a:r>
              <a:rPr lang="en-US" dirty="0"/>
              <a:t>a (one) third</a:t>
            </a:r>
          </a:p>
          <a:p>
            <a:pPr marL="624078" indent="-514350">
              <a:buNone/>
            </a:pPr>
            <a:r>
              <a:rPr lang="en-US" dirty="0"/>
              <a:t>2/3 – two thirds</a:t>
            </a:r>
          </a:p>
          <a:p>
            <a:pPr marL="624078" indent="-514350">
              <a:buNone/>
            </a:pPr>
            <a:r>
              <a:rPr lang="en-US" dirty="0"/>
              <a:t>¼ - a (one) quarter/ a (one)  fourth</a:t>
            </a:r>
          </a:p>
          <a:p>
            <a:pPr marL="624078" indent="-514350">
              <a:buNone/>
            </a:pPr>
            <a:r>
              <a:rPr lang="en-US" dirty="0"/>
              <a:t>3/4 – three quarters / three fourths</a:t>
            </a:r>
          </a:p>
          <a:p>
            <a:pPr marL="624078" indent="-514350">
              <a:buNone/>
            </a:pPr>
            <a:r>
              <a:rPr lang="en-US" dirty="0"/>
              <a:t>1/5 - a (one) fifth</a:t>
            </a:r>
          </a:p>
          <a:p>
            <a:pPr marL="624078" indent="-514350">
              <a:buNone/>
            </a:pPr>
            <a:r>
              <a:rPr lang="en-US" dirty="0"/>
              <a:t>2/5 – two fifths</a:t>
            </a:r>
          </a:p>
          <a:p>
            <a:pPr marL="624078" indent="-514350">
              <a:buNone/>
            </a:pPr>
            <a:r>
              <a:rPr lang="en-US" dirty="0"/>
              <a:t>1/6 - a (one) sixth</a:t>
            </a:r>
          </a:p>
          <a:p>
            <a:pPr marL="624078" indent="-514350">
              <a:buNone/>
            </a:pPr>
            <a:r>
              <a:rPr lang="en-US" dirty="0"/>
              <a:t>5/6 – five sixths</a:t>
            </a:r>
          </a:p>
          <a:p>
            <a:pPr marL="624078" indent="-514350">
              <a:buNone/>
            </a:pPr>
            <a:r>
              <a:rPr lang="en-US" dirty="0"/>
              <a:t>1 ½ - one and a half</a:t>
            </a:r>
          </a:p>
          <a:p>
            <a:pPr marL="624078" indent="-514350">
              <a:buNone/>
            </a:pPr>
            <a:endParaRPr lang="en-US" dirty="0"/>
          </a:p>
          <a:p>
            <a:pPr marL="624078" indent="-514350">
              <a:buNone/>
            </a:pPr>
            <a:endParaRPr lang="ru-RU" dirty="0"/>
          </a:p>
          <a:p>
            <a:pPr marL="624078" indent="-514350">
              <a:buNone/>
            </a:pPr>
            <a:endParaRPr lang="ru-RU" b="1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en-US" b="1" dirty="0"/>
              <a:t>FRACTIONAL NUMERALS</a:t>
            </a:r>
            <a:r>
              <a:rPr lang="ru-RU" b="1" dirty="0"/>
              <a:t/>
            </a:r>
            <a:br>
              <a:rPr lang="ru-RU" b="1" dirty="0"/>
            </a:b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616624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en-US" dirty="0"/>
              <a:t> </a:t>
            </a:r>
            <a:r>
              <a:rPr lang="ru-RU" dirty="0"/>
              <a:t>                  </a:t>
            </a:r>
            <a:r>
              <a:rPr lang="en-US" dirty="0"/>
              <a:t>          </a:t>
            </a:r>
            <a:r>
              <a:rPr lang="ru-RU" sz="2000" b="1" dirty="0"/>
              <a:t>ДРОБНЫЕ ЧИСЛИТЕЛЬНЫЕ</a:t>
            </a:r>
            <a:endParaRPr lang="en-US" sz="2000" b="1" dirty="0"/>
          </a:p>
          <a:p>
            <a:pPr marL="624078" indent="-514350">
              <a:buNone/>
            </a:pPr>
            <a:endParaRPr lang="en-US" sz="2000" b="1" dirty="0"/>
          </a:p>
          <a:p>
            <a:pPr marL="624078" indent="-514350" algn="ctr">
              <a:buNone/>
            </a:pPr>
            <a:r>
              <a:rPr lang="ru-RU" sz="2000" b="1" dirty="0"/>
              <a:t>Десятичные дроби</a:t>
            </a:r>
            <a:endParaRPr lang="en-US" sz="2000" b="1" dirty="0"/>
          </a:p>
          <a:p>
            <a:pPr marL="624078" indent="-514350" algn="ctr">
              <a:buNone/>
            </a:pPr>
            <a:endParaRPr lang="ru-RU" sz="2000" b="1" dirty="0"/>
          </a:p>
          <a:p>
            <a:pPr marL="624078" indent="-514350">
              <a:buNone/>
            </a:pPr>
            <a:r>
              <a:rPr lang="ru-RU" dirty="0"/>
              <a:t>После точки каждая цифра читается отдельно!</a:t>
            </a:r>
          </a:p>
          <a:p>
            <a:pPr marL="624078" indent="-514350">
              <a:buNone/>
            </a:pPr>
            <a:r>
              <a:rPr lang="ru-RU" dirty="0"/>
              <a:t>Точка  - это </a:t>
            </a:r>
            <a:r>
              <a:rPr lang="en-US" b="1" dirty="0"/>
              <a:t>point</a:t>
            </a:r>
            <a:r>
              <a:rPr lang="en-US" dirty="0"/>
              <a:t>!</a:t>
            </a:r>
          </a:p>
          <a:p>
            <a:pPr marL="624078" indent="-514350">
              <a:buNone/>
            </a:pPr>
            <a:endParaRPr lang="en-US" dirty="0"/>
          </a:p>
          <a:p>
            <a:pPr marL="624078" indent="-514350">
              <a:buNone/>
            </a:pPr>
            <a:r>
              <a:rPr lang="ru-RU" dirty="0"/>
              <a:t>0.25 – </a:t>
            </a:r>
            <a:r>
              <a:rPr lang="en-US" dirty="0"/>
              <a:t>zero (</a:t>
            </a:r>
            <a:r>
              <a:rPr lang="ru-RU" dirty="0"/>
              <a:t>или </a:t>
            </a:r>
            <a:r>
              <a:rPr lang="en-US" dirty="0"/>
              <a:t>o[</a:t>
            </a:r>
            <a:r>
              <a:rPr lang="en-US" dirty="0" err="1"/>
              <a:t>ou</a:t>
            </a:r>
            <a:r>
              <a:rPr lang="en-US" dirty="0"/>
              <a:t>]) point two five</a:t>
            </a:r>
          </a:p>
          <a:p>
            <a:pPr marL="624078" indent="-514350">
              <a:buNone/>
            </a:pPr>
            <a:r>
              <a:rPr lang="en-US" dirty="0"/>
              <a:t>35</a:t>
            </a:r>
            <a:r>
              <a:rPr lang="ru-RU"/>
              <a:t>.</a:t>
            </a:r>
            <a:r>
              <a:rPr lang="en-US"/>
              <a:t>75 </a:t>
            </a:r>
            <a:r>
              <a:rPr lang="en-US" dirty="0"/>
              <a:t>– thirty five point seven five</a:t>
            </a:r>
          </a:p>
          <a:p>
            <a:pPr marL="624078" indent="-514350">
              <a:buNone/>
            </a:pPr>
            <a:endParaRPr lang="en-US" dirty="0"/>
          </a:p>
          <a:p>
            <a:pPr marL="624078" indent="-514350">
              <a:buNone/>
            </a:pPr>
            <a:endParaRPr lang="ru-RU" dirty="0"/>
          </a:p>
          <a:p>
            <a:pPr marL="624078" indent="-514350">
              <a:buNone/>
            </a:pPr>
            <a:endParaRPr lang="ru-RU" b="1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ПРОЦЕНТЫ</a:t>
            </a:r>
            <a:br>
              <a:rPr lang="ru-RU" b="1" dirty="0"/>
            </a:b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616624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en-US" dirty="0"/>
              <a:t> </a:t>
            </a:r>
            <a:r>
              <a:rPr lang="ru-RU" dirty="0"/>
              <a:t>                  </a:t>
            </a:r>
            <a:r>
              <a:rPr lang="en-US" dirty="0"/>
              <a:t>          </a:t>
            </a:r>
            <a:endParaRPr lang="ru-RU" sz="2000" b="1" dirty="0"/>
          </a:p>
          <a:p>
            <a:pPr marL="624078" indent="-514350" algn="ctr">
              <a:buNone/>
            </a:pPr>
            <a:endParaRPr lang="en-US" dirty="0"/>
          </a:p>
          <a:p>
            <a:pPr marL="624078" indent="-514350" algn="ctr">
              <a:buNone/>
            </a:pPr>
            <a:endParaRPr lang="en-US" dirty="0"/>
          </a:p>
          <a:p>
            <a:pPr marL="624078" indent="-514350" algn="ctr">
              <a:buNone/>
            </a:pPr>
            <a:r>
              <a:rPr lang="en-US" dirty="0">
                <a:solidFill>
                  <a:srgbClr val="FF0000"/>
                </a:solidFill>
              </a:rPr>
              <a:t>% </a:t>
            </a:r>
            <a:r>
              <a:rPr lang="ru-RU" dirty="0">
                <a:solidFill>
                  <a:srgbClr val="FF0000"/>
                </a:solidFill>
              </a:rPr>
              <a:t>ЧИТАЕТСЯ КАК </a:t>
            </a:r>
            <a:r>
              <a:rPr lang="en-US">
                <a:solidFill>
                  <a:srgbClr val="FF0000"/>
                </a:solidFill>
              </a:rPr>
              <a:t>PER CENT ! </a:t>
            </a:r>
            <a:endParaRPr lang="en-US" dirty="0">
              <a:solidFill>
                <a:srgbClr val="FF0000"/>
              </a:solidFill>
            </a:endParaRPr>
          </a:p>
          <a:p>
            <a:pPr marL="624078" indent="-514350">
              <a:buNone/>
            </a:pPr>
            <a:endParaRPr lang="en-US" dirty="0"/>
          </a:p>
          <a:p>
            <a:pPr marL="624078" indent="-514350">
              <a:buNone/>
            </a:pPr>
            <a:endParaRPr lang="ru-RU" dirty="0"/>
          </a:p>
          <a:p>
            <a:pPr marL="624078" indent="-514350">
              <a:buNone/>
            </a:pPr>
            <a:endParaRPr lang="ru-RU" b="1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08112"/>
          </a:xfrm>
        </p:spPr>
        <p:txBody>
          <a:bodyPr/>
          <a:lstStyle/>
          <a:p>
            <a:pPr algn="ctr"/>
            <a:r>
              <a:rPr lang="ru-RU" dirty="0" smtClean="0"/>
              <a:t>Арифметические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</a:t>
            </a:r>
            <a:r>
              <a:rPr lang="en-US" i="1" dirty="0" smtClean="0"/>
              <a:t>ddition</a:t>
            </a:r>
            <a:r>
              <a:rPr lang="ru-RU" i="1" dirty="0" smtClean="0"/>
              <a:t> –</a:t>
            </a:r>
            <a:r>
              <a:rPr lang="ru-RU" i="1" dirty="0" smtClean="0"/>
              <a:t> </a:t>
            </a:r>
            <a:r>
              <a:rPr lang="ru-RU" dirty="0" smtClean="0"/>
              <a:t>сложение</a:t>
            </a:r>
          </a:p>
          <a:p>
            <a:pPr>
              <a:buNone/>
            </a:pPr>
            <a:r>
              <a:rPr lang="en-US" i="1" dirty="0" smtClean="0"/>
              <a:t>Subtraction</a:t>
            </a:r>
            <a:r>
              <a:rPr lang="ru-RU" i="1" dirty="0" smtClean="0"/>
              <a:t> – </a:t>
            </a:r>
            <a:r>
              <a:rPr lang="ru-RU" dirty="0" smtClean="0"/>
              <a:t>вычитание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M</a:t>
            </a:r>
            <a:r>
              <a:rPr lang="en-US" i="1" dirty="0" smtClean="0"/>
              <a:t>ultiplication</a:t>
            </a:r>
            <a:r>
              <a:rPr lang="ru-RU" i="1" dirty="0" smtClean="0"/>
              <a:t> – </a:t>
            </a:r>
            <a:r>
              <a:rPr lang="ru-RU" dirty="0" smtClean="0"/>
              <a:t>умножение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D</a:t>
            </a:r>
            <a:r>
              <a:rPr lang="en-US" i="1" dirty="0" smtClean="0"/>
              <a:t>ivision</a:t>
            </a:r>
            <a:r>
              <a:rPr lang="ru-RU" i="1" dirty="0" smtClean="0"/>
              <a:t> - </a:t>
            </a:r>
            <a:r>
              <a:rPr lang="ru-RU" dirty="0" smtClean="0"/>
              <a:t>деление </a:t>
            </a:r>
            <a:endParaRPr lang="ru-RU" dirty="0" smtClean="0"/>
          </a:p>
          <a:p>
            <a:pPr>
              <a:buNone/>
            </a:pPr>
            <a:endParaRPr lang="en-US" dirty="0" smtClean="0"/>
          </a:p>
          <a:p>
            <a:r>
              <a:rPr lang="en-US" i="1" dirty="0" smtClean="0"/>
              <a:t>To add to</a:t>
            </a:r>
            <a:r>
              <a:rPr lang="en-US" dirty="0" smtClean="0"/>
              <a:t> / </a:t>
            </a:r>
            <a:r>
              <a:rPr lang="en-US" i="1" dirty="0" smtClean="0"/>
              <a:t>to plus</a:t>
            </a:r>
            <a:r>
              <a:rPr lang="en-US" dirty="0" smtClean="0"/>
              <a:t> – </a:t>
            </a:r>
            <a:r>
              <a:rPr lang="ru-RU" dirty="0" smtClean="0"/>
              <a:t>прибавлять.</a:t>
            </a:r>
          </a:p>
          <a:p>
            <a:r>
              <a:rPr lang="en-US" i="1" dirty="0" smtClean="0"/>
              <a:t>To minus</a:t>
            </a:r>
            <a:r>
              <a:rPr lang="en-US" dirty="0" smtClean="0"/>
              <a:t> / </a:t>
            </a:r>
            <a:r>
              <a:rPr lang="en-US" i="1" dirty="0" smtClean="0"/>
              <a:t>to subtract from</a:t>
            </a:r>
            <a:r>
              <a:rPr lang="en-US" dirty="0" smtClean="0"/>
              <a:t> – </a:t>
            </a:r>
            <a:r>
              <a:rPr lang="ru-RU" dirty="0" smtClean="0"/>
              <a:t>вычитать.</a:t>
            </a:r>
          </a:p>
          <a:p>
            <a:r>
              <a:rPr lang="en-US" i="1" dirty="0" smtClean="0"/>
              <a:t>To multiply </a:t>
            </a:r>
            <a:r>
              <a:rPr lang="en-US" i="1" dirty="0" smtClean="0"/>
              <a:t>by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ru-RU" dirty="0" smtClean="0"/>
              <a:t>умножать.</a:t>
            </a:r>
          </a:p>
          <a:p>
            <a:r>
              <a:rPr lang="en-US" i="1" dirty="0" smtClean="0"/>
              <a:t>To divide by</a:t>
            </a:r>
            <a:r>
              <a:rPr lang="en-US" dirty="0" smtClean="0"/>
              <a:t> – </a:t>
            </a:r>
            <a:r>
              <a:rPr lang="ru-RU" dirty="0" smtClean="0"/>
              <a:t>делить.</a:t>
            </a:r>
          </a:p>
          <a:p>
            <a:r>
              <a:rPr lang="en-US" i="1" dirty="0" smtClean="0"/>
              <a:t>To </a:t>
            </a:r>
            <a:r>
              <a:rPr lang="en-US" i="1" dirty="0" smtClean="0"/>
              <a:t>equal</a:t>
            </a:r>
            <a:r>
              <a:rPr lang="ru-RU" i="1" dirty="0" smtClean="0"/>
              <a:t>/</a:t>
            </a:r>
            <a:r>
              <a:rPr lang="en-US" i="1" dirty="0" smtClean="0"/>
              <a:t>to be</a:t>
            </a:r>
            <a:r>
              <a:rPr lang="en-US" i="1" dirty="0" smtClean="0"/>
              <a:t> </a:t>
            </a:r>
            <a:r>
              <a:rPr lang="en-US" i="1" dirty="0" smtClean="0"/>
              <a:t>equal to/ to be 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ru-RU" dirty="0" smtClean="0"/>
              <a:t>равняться</a:t>
            </a: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Например</a:t>
            </a:r>
            <a:r>
              <a:rPr lang="en-US" dirty="0" smtClean="0"/>
              <a:t>:</a:t>
            </a:r>
            <a:endParaRPr lang="ru-RU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2+2=4 — Two plus two equals four.</a:t>
            </a:r>
          </a:p>
          <a:p>
            <a:r>
              <a:rPr lang="en-US" dirty="0" smtClean="0"/>
              <a:t>7-2=5 — Seven minus two equals five.</a:t>
            </a:r>
          </a:p>
          <a:p>
            <a:r>
              <a:rPr lang="en-US" dirty="0" err="1" smtClean="0"/>
              <a:t>Часто</a:t>
            </a:r>
            <a:r>
              <a:rPr lang="en-US" dirty="0" smtClean="0"/>
              <a:t> </a:t>
            </a:r>
            <a:r>
              <a:rPr lang="en-US" dirty="0" err="1" smtClean="0"/>
              <a:t>вместо</a:t>
            </a:r>
            <a:r>
              <a:rPr lang="en-US" dirty="0" smtClean="0"/>
              <a:t> </a:t>
            </a:r>
            <a:r>
              <a:rPr lang="en-US" b="1" dirty="0" smtClean="0"/>
              <a:t>equals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b="1" dirty="0" smtClean="0"/>
              <a:t>is equal to</a:t>
            </a:r>
            <a:r>
              <a:rPr lang="en-US" dirty="0" smtClean="0"/>
              <a:t> </a:t>
            </a:r>
            <a:r>
              <a:rPr lang="en-US" dirty="0" err="1" smtClean="0"/>
              <a:t>говорят</a:t>
            </a:r>
            <a:r>
              <a:rPr lang="en-US" dirty="0" smtClean="0"/>
              <a:t> </a:t>
            </a:r>
            <a:r>
              <a:rPr lang="en-US" dirty="0" err="1" smtClean="0"/>
              <a:t>просто</a:t>
            </a:r>
            <a:r>
              <a:rPr lang="en-US" dirty="0" smtClean="0"/>
              <a:t> </a:t>
            </a:r>
            <a:r>
              <a:rPr lang="en-US" b="1" dirty="0" smtClean="0"/>
              <a:t>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5×3=15 — Five times three is fifteen.</a:t>
            </a:r>
          </a:p>
          <a:p>
            <a:r>
              <a:rPr lang="en-US" dirty="0" smtClean="0"/>
              <a:t>8÷4=2 — Eight divided by four is two.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8655"/>
            <a:ext cx="7638064" cy="6709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en-US" b="1" dirty="0"/>
              <a:t>CARDINAL NUMERALS</a:t>
            </a:r>
            <a:r>
              <a:rPr lang="ru-RU" b="1" dirty="0"/>
              <a:t/>
            </a:r>
            <a:br>
              <a:rPr lang="ru-RU" b="1" dirty="0"/>
            </a:b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1052736"/>
            <a:ext cx="8229600" cy="5058302"/>
          </a:xfrm>
        </p:spPr>
        <p:txBody>
          <a:bodyPr>
            <a:normAutofit fontScale="85000" lnSpcReduction="20000"/>
          </a:bodyPr>
          <a:lstStyle/>
          <a:p>
            <a:pPr marL="624078" indent="-514350">
              <a:buNone/>
            </a:pPr>
            <a:r>
              <a:rPr lang="en-US" dirty="0"/>
              <a:t> </a:t>
            </a:r>
            <a:r>
              <a:rPr lang="ru-RU" dirty="0"/>
              <a:t>          </a:t>
            </a:r>
            <a:r>
              <a:rPr lang="ru-RU" b="1" dirty="0"/>
              <a:t>Количественные числительные</a:t>
            </a:r>
            <a:r>
              <a:rPr lang="en-US" b="1" dirty="0"/>
              <a:t> (1-12)</a:t>
            </a:r>
          </a:p>
          <a:p>
            <a:pPr marL="624078" indent="-514350">
              <a:buNone/>
            </a:pPr>
            <a:endParaRPr lang="ru-RU" b="1" dirty="0"/>
          </a:p>
          <a:p>
            <a:pPr marL="624078" indent="-514350">
              <a:buNone/>
            </a:pPr>
            <a:r>
              <a:rPr lang="ru-RU" b="1" dirty="0"/>
              <a:t>1</a:t>
            </a:r>
            <a:r>
              <a:rPr lang="en-US" b="1" dirty="0"/>
              <a:t>.</a:t>
            </a:r>
            <a:r>
              <a:rPr lang="ru-RU" b="1" dirty="0"/>
              <a:t> </a:t>
            </a:r>
            <a:r>
              <a:rPr lang="en-US" b="1" dirty="0"/>
              <a:t>one</a:t>
            </a:r>
          </a:p>
          <a:p>
            <a:pPr marL="624078" indent="-514350">
              <a:buNone/>
            </a:pPr>
            <a:r>
              <a:rPr lang="en-US" b="1" dirty="0"/>
              <a:t>2. two</a:t>
            </a:r>
          </a:p>
          <a:p>
            <a:pPr marL="624078" indent="-514350">
              <a:buNone/>
            </a:pPr>
            <a:r>
              <a:rPr lang="en-US" b="1" dirty="0"/>
              <a:t>3. three</a:t>
            </a:r>
          </a:p>
          <a:p>
            <a:pPr marL="624078" indent="-514350">
              <a:buNone/>
            </a:pPr>
            <a:r>
              <a:rPr lang="en-US" b="1" dirty="0"/>
              <a:t>4. four</a:t>
            </a:r>
          </a:p>
          <a:p>
            <a:pPr marL="624078" indent="-514350">
              <a:buNone/>
            </a:pPr>
            <a:r>
              <a:rPr lang="en-US" b="1" dirty="0"/>
              <a:t>5. five</a:t>
            </a:r>
          </a:p>
          <a:p>
            <a:pPr marL="624078" indent="-514350">
              <a:buNone/>
            </a:pPr>
            <a:r>
              <a:rPr lang="en-US" b="1" dirty="0"/>
              <a:t>6. six</a:t>
            </a:r>
          </a:p>
          <a:p>
            <a:pPr marL="624078" indent="-514350">
              <a:buNone/>
            </a:pPr>
            <a:r>
              <a:rPr lang="en-US" b="1" dirty="0"/>
              <a:t>7. seven</a:t>
            </a:r>
          </a:p>
          <a:p>
            <a:pPr marL="624078" indent="-514350">
              <a:buNone/>
            </a:pPr>
            <a:r>
              <a:rPr lang="en-US" b="1" dirty="0"/>
              <a:t>8. eight</a:t>
            </a:r>
          </a:p>
          <a:p>
            <a:pPr marL="624078" indent="-514350">
              <a:buNone/>
            </a:pPr>
            <a:r>
              <a:rPr lang="en-US" b="1" dirty="0"/>
              <a:t>9. nine </a:t>
            </a:r>
          </a:p>
          <a:p>
            <a:pPr marL="624078" indent="-514350">
              <a:buNone/>
            </a:pPr>
            <a:r>
              <a:rPr lang="en-US" b="1" dirty="0"/>
              <a:t>10. ten</a:t>
            </a:r>
          </a:p>
          <a:p>
            <a:pPr marL="624078" indent="-514350">
              <a:buNone/>
            </a:pPr>
            <a:r>
              <a:rPr lang="en-US" b="1" dirty="0"/>
              <a:t>11. eleven</a:t>
            </a:r>
          </a:p>
          <a:p>
            <a:pPr marL="624078" indent="-514350">
              <a:buNone/>
            </a:pPr>
            <a:r>
              <a:rPr lang="en-US" b="1" dirty="0"/>
              <a:t>12. twelve</a:t>
            </a:r>
            <a:endParaRPr lang="ru-RU" b="1" dirty="0"/>
          </a:p>
          <a:p>
            <a:pPr marL="624078" indent="-514350">
              <a:buNone/>
            </a:pPr>
            <a:r>
              <a:rPr lang="ru-RU" b="1" dirty="0"/>
              <a:t> </a:t>
            </a:r>
          </a:p>
          <a:p>
            <a:pPr marL="624078" indent="-514350">
              <a:buFont typeface="+mj-lt"/>
              <a:buAutoNum type="arabicPeriod"/>
            </a:pPr>
            <a:endParaRPr lang="ru-RU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en-US" b="1" dirty="0"/>
              <a:t>CARDINAL NUMERALS</a:t>
            </a:r>
            <a:r>
              <a:rPr lang="ru-RU" b="1" dirty="0"/>
              <a:t/>
            </a:r>
            <a:br>
              <a:rPr lang="ru-RU" b="1" dirty="0"/>
            </a:b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1052736"/>
            <a:ext cx="8229600" cy="5058302"/>
          </a:xfrm>
        </p:spPr>
        <p:txBody>
          <a:bodyPr>
            <a:normAutofit fontScale="92500" lnSpcReduction="20000"/>
          </a:bodyPr>
          <a:lstStyle/>
          <a:p>
            <a:pPr marL="624078" indent="-514350">
              <a:buNone/>
            </a:pPr>
            <a:r>
              <a:rPr lang="en-US" dirty="0"/>
              <a:t> </a:t>
            </a:r>
            <a:r>
              <a:rPr lang="ru-RU" dirty="0"/>
              <a:t>          </a:t>
            </a:r>
            <a:r>
              <a:rPr lang="ru-RU" b="1" dirty="0"/>
              <a:t>Количественные числительные</a:t>
            </a:r>
            <a:r>
              <a:rPr lang="en-US" b="1" dirty="0"/>
              <a:t> (13-19)</a:t>
            </a:r>
          </a:p>
          <a:p>
            <a:pPr marL="624078" indent="-514350">
              <a:buNone/>
            </a:pPr>
            <a:endParaRPr lang="en-US" b="1" dirty="0"/>
          </a:p>
          <a:p>
            <a:pPr marL="624078" indent="-514350">
              <a:buNone/>
            </a:pPr>
            <a:r>
              <a:rPr lang="en-US" sz="3200" b="1" dirty="0">
                <a:solidFill>
                  <a:srgbClr val="FF0000"/>
                </a:solidFill>
              </a:rPr>
              <a:t>-teen</a:t>
            </a:r>
          </a:p>
          <a:p>
            <a:pPr marL="624078" indent="-514350">
              <a:buNone/>
            </a:pPr>
            <a:endParaRPr lang="ru-RU" b="1" dirty="0"/>
          </a:p>
          <a:p>
            <a:pPr marL="624078" indent="-514350">
              <a:buNone/>
            </a:pPr>
            <a:r>
              <a:rPr lang="en-US" b="1" dirty="0"/>
              <a:t>13. thirteen</a:t>
            </a:r>
          </a:p>
          <a:p>
            <a:pPr marL="624078" indent="-514350">
              <a:buNone/>
            </a:pPr>
            <a:r>
              <a:rPr lang="en-US" b="1" dirty="0"/>
              <a:t>14. fourteen</a:t>
            </a:r>
          </a:p>
          <a:p>
            <a:pPr marL="624078" indent="-514350">
              <a:buNone/>
            </a:pPr>
            <a:r>
              <a:rPr lang="en-US" b="1" dirty="0"/>
              <a:t>15. </a:t>
            </a:r>
            <a:r>
              <a:rPr lang="en-US" b="1" i="1" dirty="0"/>
              <a:t>fifteen</a:t>
            </a:r>
          </a:p>
          <a:p>
            <a:pPr marL="624078" indent="-514350">
              <a:buNone/>
            </a:pPr>
            <a:r>
              <a:rPr lang="en-US" b="1" dirty="0"/>
              <a:t>16. sixteen</a:t>
            </a:r>
          </a:p>
          <a:p>
            <a:pPr marL="624078" indent="-514350">
              <a:buNone/>
            </a:pPr>
            <a:r>
              <a:rPr lang="en-US" b="1" dirty="0"/>
              <a:t>17. seventeen</a:t>
            </a:r>
          </a:p>
          <a:p>
            <a:pPr marL="624078" indent="-514350">
              <a:buNone/>
            </a:pPr>
            <a:r>
              <a:rPr lang="en-US" b="1" dirty="0"/>
              <a:t>18. </a:t>
            </a:r>
            <a:r>
              <a:rPr lang="en-US" b="1" i="1" dirty="0"/>
              <a:t>eighteen</a:t>
            </a:r>
          </a:p>
          <a:p>
            <a:pPr marL="624078" indent="-514350">
              <a:buNone/>
            </a:pPr>
            <a:r>
              <a:rPr lang="en-US" b="1" dirty="0"/>
              <a:t>19. nineteen</a:t>
            </a:r>
          </a:p>
          <a:p>
            <a:pPr marL="624078" indent="-514350">
              <a:buNone/>
            </a:pPr>
            <a:endParaRPr lang="ru-RU" b="1" dirty="0"/>
          </a:p>
          <a:p>
            <a:pPr marL="624078" indent="-514350">
              <a:buNone/>
            </a:pPr>
            <a:r>
              <a:rPr lang="ru-RU" b="1" dirty="0"/>
              <a:t> </a:t>
            </a:r>
          </a:p>
          <a:p>
            <a:pPr marL="624078" indent="-514350">
              <a:buFont typeface="+mj-lt"/>
              <a:buAutoNum type="arabicPeriod"/>
            </a:pPr>
            <a:endParaRPr lang="ru-RU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en-US" b="1" dirty="0"/>
              <a:t>CARDINAL NUMERALS</a:t>
            </a:r>
            <a:r>
              <a:rPr lang="ru-RU" b="1" dirty="0"/>
              <a:t/>
            </a:r>
            <a:br>
              <a:rPr lang="ru-RU" b="1" dirty="0"/>
            </a:b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1052736"/>
            <a:ext cx="8229600" cy="5058302"/>
          </a:xfrm>
        </p:spPr>
        <p:txBody>
          <a:bodyPr>
            <a:normAutofit fontScale="85000" lnSpcReduction="20000"/>
          </a:bodyPr>
          <a:lstStyle/>
          <a:p>
            <a:pPr marL="624078" indent="-514350">
              <a:buNone/>
            </a:pPr>
            <a:r>
              <a:rPr lang="en-US" dirty="0"/>
              <a:t> </a:t>
            </a:r>
            <a:r>
              <a:rPr lang="ru-RU" b="1" dirty="0"/>
              <a:t>Количественные числительные.</a:t>
            </a:r>
            <a:r>
              <a:rPr lang="ru-RU" dirty="0"/>
              <a:t>  </a:t>
            </a:r>
            <a:r>
              <a:rPr lang="ru-RU" b="1" dirty="0"/>
              <a:t>Десятки.</a:t>
            </a:r>
            <a:endParaRPr lang="en-US" b="1" dirty="0"/>
          </a:p>
          <a:p>
            <a:pPr marL="624078" indent="-514350">
              <a:buNone/>
            </a:pPr>
            <a:endParaRPr lang="en-US" b="1" dirty="0"/>
          </a:p>
          <a:p>
            <a:pPr marL="624078" indent="-514350">
              <a:buNone/>
            </a:pPr>
            <a:r>
              <a:rPr lang="en-US" sz="3200" b="1" dirty="0">
                <a:solidFill>
                  <a:srgbClr val="FF0000"/>
                </a:solidFill>
              </a:rPr>
              <a:t>-</a:t>
            </a:r>
            <a:r>
              <a:rPr lang="en-US" sz="3200" b="1" dirty="0" err="1">
                <a:solidFill>
                  <a:srgbClr val="FF0000"/>
                </a:solidFill>
              </a:rPr>
              <a:t>ty</a:t>
            </a:r>
            <a:endParaRPr lang="en-US" sz="3200" b="1" dirty="0">
              <a:solidFill>
                <a:srgbClr val="FF0000"/>
              </a:solidFill>
            </a:endParaRPr>
          </a:p>
          <a:p>
            <a:pPr marL="624078" indent="-514350">
              <a:buNone/>
            </a:pPr>
            <a:endParaRPr lang="en-US" sz="3200" b="1" dirty="0">
              <a:solidFill>
                <a:srgbClr val="FF0000"/>
              </a:solidFill>
            </a:endParaRPr>
          </a:p>
          <a:p>
            <a:pPr marL="624078" indent="-514350">
              <a:buNone/>
            </a:pPr>
            <a:r>
              <a:rPr lang="en-US" b="1" dirty="0"/>
              <a:t>20. </a:t>
            </a:r>
            <a:r>
              <a:rPr lang="en-US" b="1" i="1" dirty="0"/>
              <a:t>twenty</a:t>
            </a:r>
            <a:r>
              <a:rPr lang="ru-RU" b="1" i="1" dirty="0"/>
              <a:t>              </a:t>
            </a:r>
            <a:r>
              <a:rPr lang="ru-RU" b="1" dirty="0"/>
              <a:t> </a:t>
            </a:r>
            <a:r>
              <a:rPr lang="en-US" b="1" dirty="0"/>
              <a:t>21. twenty-one   22. </a:t>
            </a:r>
            <a:r>
              <a:rPr lang="en-US" b="1" i="1" dirty="0"/>
              <a:t>twenty-two </a:t>
            </a:r>
            <a:endParaRPr lang="ru-RU" b="1" dirty="0"/>
          </a:p>
          <a:p>
            <a:pPr marL="624078" indent="-514350">
              <a:buNone/>
            </a:pPr>
            <a:r>
              <a:rPr lang="en-US" b="1" dirty="0"/>
              <a:t>30. </a:t>
            </a:r>
            <a:r>
              <a:rPr lang="en-US" b="1" i="1" dirty="0"/>
              <a:t>thirty                 </a:t>
            </a:r>
            <a:r>
              <a:rPr lang="en-US" b="1" dirty="0"/>
              <a:t>33. thirty-three  34. thirty-four</a:t>
            </a:r>
          </a:p>
          <a:p>
            <a:pPr marL="624078" indent="-514350">
              <a:buNone/>
            </a:pPr>
            <a:r>
              <a:rPr lang="en-US" b="1" dirty="0"/>
              <a:t>40. </a:t>
            </a:r>
            <a:r>
              <a:rPr lang="en-US" b="1" i="1" dirty="0"/>
              <a:t>forty                   </a:t>
            </a:r>
            <a:r>
              <a:rPr lang="en-US" b="1" dirty="0"/>
              <a:t>45. forty-five       46. forty-six </a:t>
            </a:r>
          </a:p>
          <a:p>
            <a:pPr marL="624078" indent="-514350">
              <a:buNone/>
            </a:pPr>
            <a:r>
              <a:rPr lang="en-US" b="1" dirty="0"/>
              <a:t>50. </a:t>
            </a:r>
            <a:r>
              <a:rPr lang="en-US" b="1" i="1" dirty="0"/>
              <a:t>fifty                     </a:t>
            </a:r>
            <a:r>
              <a:rPr lang="en-US" b="1" dirty="0"/>
              <a:t>57. fifty-seven     58. fifty-eight</a:t>
            </a:r>
          </a:p>
          <a:p>
            <a:pPr marL="624078" indent="-514350">
              <a:buNone/>
            </a:pPr>
            <a:r>
              <a:rPr lang="en-US" b="1" dirty="0"/>
              <a:t>60. sixty                    69. sixty-nine      63. sixty-three</a:t>
            </a:r>
          </a:p>
          <a:p>
            <a:pPr marL="624078" indent="-514350">
              <a:buNone/>
            </a:pPr>
            <a:r>
              <a:rPr lang="en-US" b="1" dirty="0"/>
              <a:t>70. seventy               71. seventy-one 72. seventy-two      </a:t>
            </a:r>
          </a:p>
          <a:p>
            <a:pPr marL="624078" indent="-514350">
              <a:buNone/>
            </a:pPr>
            <a:r>
              <a:rPr lang="en-US" b="1" dirty="0"/>
              <a:t>80. </a:t>
            </a:r>
            <a:r>
              <a:rPr lang="en-US" b="1" i="1" dirty="0"/>
              <a:t>eighty                 </a:t>
            </a:r>
            <a:r>
              <a:rPr lang="en-US" b="1" dirty="0"/>
              <a:t>84. eighty-four  85. eighty-five</a:t>
            </a:r>
          </a:p>
          <a:p>
            <a:pPr marL="624078" indent="-514350">
              <a:buNone/>
            </a:pPr>
            <a:r>
              <a:rPr lang="en-US" b="1" dirty="0"/>
              <a:t>90. ninety                  96. ninety-six     99. ninety-nine</a:t>
            </a:r>
          </a:p>
          <a:p>
            <a:pPr marL="624078" indent="-514350">
              <a:buNone/>
            </a:pPr>
            <a:endParaRPr lang="ru-RU" b="1" dirty="0"/>
          </a:p>
          <a:p>
            <a:pPr marL="624078" indent="-514350">
              <a:buNone/>
            </a:pPr>
            <a:r>
              <a:rPr lang="ru-RU" b="1" dirty="0"/>
              <a:t> </a:t>
            </a:r>
          </a:p>
          <a:p>
            <a:pPr marL="624078" indent="-514350">
              <a:buFont typeface="+mj-lt"/>
              <a:buAutoNum type="arabicPeriod"/>
            </a:pPr>
            <a:endParaRPr lang="ru-RU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en-US" b="1" dirty="0"/>
              <a:t>CARDINAL NUMERALS</a:t>
            </a:r>
            <a:r>
              <a:rPr lang="ru-RU" b="1" dirty="0"/>
              <a:t/>
            </a:r>
            <a:br>
              <a:rPr lang="ru-RU" b="1" dirty="0"/>
            </a:b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058302"/>
          </a:xfrm>
        </p:spPr>
        <p:txBody>
          <a:bodyPr>
            <a:normAutofit lnSpcReduction="10000"/>
          </a:bodyPr>
          <a:lstStyle/>
          <a:p>
            <a:pPr marL="624078" indent="-514350" algn="ctr">
              <a:buNone/>
            </a:pPr>
            <a:r>
              <a:rPr lang="en-US" dirty="0"/>
              <a:t> </a:t>
            </a:r>
            <a:r>
              <a:rPr lang="ru-RU" b="1" dirty="0"/>
              <a:t>Количественные числительные. </a:t>
            </a:r>
          </a:p>
          <a:p>
            <a:pPr marL="624078" indent="-514350" algn="ctr">
              <a:buNone/>
            </a:pPr>
            <a:r>
              <a:rPr lang="ru-RU" b="1" dirty="0"/>
              <a:t>Сотни, тысячи, миллионы</a:t>
            </a:r>
            <a:endParaRPr lang="en-US" b="1" dirty="0"/>
          </a:p>
          <a:p>
            <a:pPr marL="624078" indent="-514350">
              <a:buNone/>
            </a:pPr>
            <a:endParaRPr lang="en-US" b="1" dirty="0"/>
          </a:p>
          <a:p>
            <a:pPr marL="624078" indent="-514350">
              <a:buNone/>
            </a:pPr>
            <a:r>
              <a:rPr lang="ru-RU" b="1" dirty="0"/>
              <a:t>100</a:t>
            </a:r>
            <a:r>
              <a:rPr lang="en-US" b="1" dirty="0"/>
              <a:t>                   a (one) hundred     </a:t>
            </a:r>
          </a:p>
          <a:p>
            <a:pPr marL="624078" indent="-514350">
              <a:buNone/>
            </a:pPr>
            <a:r>
              <a:rPr lang="en-US" b="1" dirty="0"/>
              <a:t>200                   two hundred</a:t>
            </a:r>
          </a:p>
          <a:p>
            <a:pPr marL="624078" indent="-514350">
              <a:buNone/>
            </a:pPr>
            <a:r>
              <a:rPr lang="en-US" b="1" dirty="0"/>
              <a:t>1,000                a (one) thousand  </a:t>
            </a:r>
          </a:p>
          <a:p>
            <a:pPr marL="624078" indent="-514350">
              <a:buNone/>
            </a:pPr>
            <a:r>
              <a:rPr lang="en-US" b="1" dirty="0"/>
              <a:t>3,000                three thousand</a:t>
            </a:r>
          </a:p>
          <a:p>
            <a:pPr marL="624078" indent="-514350">
              <a:buNone/>
            </a:pPr>
            <a:r>
              <a:rPr lang="en-US" b="1" dirty="0"/>
              <a:t>1,000,000.     a (one) million   </a:t>
            </a:r>
          </a:p>
          <a:p>
            <a:pPr marL="624078" indent="-514350">
              <a:buNone/>
            </a:pPr>
            <a:r>
              <a:rPr lang="en-US" b="1" dirty="0"/>
              <a:t> 5,000,000     five million</a:t>
            </a:r>
          </a:p>
          <a:p>
            <a:pPr marL="624078" indent="-514350">
              <a:buNone/>
            </a:pPr>
            <a:endParaRPr lang="en-US" b="1" dirty="0"/>
          </a:p>
          <a:p>
            <a:pPr marL="624078" indent="-514350">
              <a:buNone/>
            </a:pPr>
            <a:r>
              <a:rPr lang="ru-RU" b="1" dirty="0"/>
              <a:t> </a:t>
            </a:r>
          </a:p>
          <a:p>
            <a:pPr marL="624078" indent="-514350">
              <a:buFont typeface="+mj-lt"/>
              <a:buAutoNum type="arabicPeriod"/>
            </a:pPr>
            <a:endParaRPr lang="ru-RU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en-US" b="1" dirty="0"/>
              <a:t>CARDINAL NUMERALS</a:t>
            </a:r>
            <a:r>
              <a:rPr lang="ru-RU" b="1" dirty="0"/>
              <a:t/>
            </a:r>
            <a:br>
              <a:rPr lang="ru-RU" b="1" dirty="0"/>
            </a:b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616624"/>
          </a:xfrm>
        </p:spPr>
        <p:txBody>
          <a:bodyPr vert="horz" anchor="t">
            <a:normAutofit fontScale="47500" lnSpcReduction="20000"/>
          </a:bodyPr>
          <a:lstStyle/>
          <a:p>
            <a:pPr marL="624078" indent="-514350">
              <a:buNone/>
            </a:pPr>
            <a:r>
              <a:rPr lang="en-US" dirty="0"/>
              <a:t> </a:t>
            </a:r>
            <a:r>
              <a:rPr lang="ru-RU" dirty="0"/>
              <a:t>                  </a:t>
            </a:r>
            <a:r>
              <a:rPr lang="en-US" dirty="0"/>
              <a:t>   </a:t>
            </a:r>
            <a:r>
              <a:rPr lang="ru-RU" sz="4400" b="1" dirty="0">
                <a:latin typeface="Times New Roman"/>
              </a:rPr>
              <a:t>Количественные числительные.</a:t>
            </a:r>
            <a:r>
              <a:rPr lang="ru-RU" dirty="0"/>
              <a:t> </a:t>
            </a:r>
            <a:r>
              <a:rPr lang="ru-RU" sz="3900" b="1" dirty="0"/>
              <a:t>Составные числительные</a:t>
            </a:r>
          </a:p>
          <a:p>
            <a:pPr marL="624078" indent="-514350">
              <a:buNone/>
            </a:pPr>
            <a:endParaRPr lang="ru-RU" b="1" dirty="0"/>
          </a:p>
          <a:p>
            <a:pPr marL="624078" indent="-514350">
              <a:buNone/>
            </a:pPr>
            <a:r>
              <a:rPr lang="ru-RU" sz="4500" b="1" dirty="0"/>
              <a:t>Перед названиями десятков (а если их нет, то  </a:t>
            </a:r>
          </a:p>
          <a:p>
            <a:pPr marL="624078" indent="-514350">
              <a:buNone/>
            </a:pPr>
            <a:r>
              <a:rPr lang="ru-RU" sz="4500" b="1" dirty="0"/>
              <a:t>перед названиями единиц)  -  </a:t>
            </a:r>
            <a:r>
              <a:rPr lang="en-US" sz="4500" b="1" dirty="0">
                <a:solidFill>
                  <a:srgbClr val="FF0000"/>
                </a:solidFill>
              </a:rPr>
              <a:t>and</a:t>
            </a:r>
          </a:p>
          <a:p>
            <a:pPr marL="624078" indent="-514350">
              <a:buNone/>
            </a:pPr>
            <a:endParaRPr lang="en-US" b="1" dirty="0"/>
          </a:p>
          <a:p>
            <a:pPr marL="624078" indent="-514350">
              <a:buNone/>
            </a:pPr>
            <a:r>
              <a:rPr lang="en-US" sz="4300" b="1" dirty="0"/>
              <a:t>375                   three hundred  and seventy-five  </a:t>
            </a:r>
          </a:p>
          <a:p>
            <a:pPr marL="624078" indent="-514350">
              <a:buNone/>
            </a:pPr>
            <a:endParaRPr lang="en-US" sz="4300" b="1" dirty="0"/>
          </a:p>
          <a:p>
            <a:pPr marL="624078" indent="-514350">
              <a:buNone/>
            </a:pPr>
            <a:r>
              <a:rPr lang="en-US" sz="4300" b="1" dirty="0"/>
              <a:t>305                   three hundred  and five </a:t>
            </a:r>
          </a:p>
          <a:p>
            <a:pPr marL="624078" indent="-514350">
              <a:buNone/>
            </a:pPr>
            <a:endParaRPr lang="en-US" sz="4300" b="1" dirty="0"/>
          </a:p>
          <a:p>
            <a:pPr marL="624078" indent="-514350">
              <a:buNone/>
            </a:pPr>
            <a:r>
              <a:rPr lang="en-US" sz="4300" b="1" dirty="0"/>
              <a:t>2,075                two thousand and seventy-five </a:t>
            </a:r>
          </a:p>
          <a:p>
            <a:pPr marL="624078" indent="-514350">
              <a:buNone/>
            </a:pPr>
            <a:endParaRPr lang="en-US" sz="4300" b="1" dirty="0"/>
          </a:p>
          <a:p>
            <a:pPr marL="624078" indent="-514350">
              <a:buNone/>
            </a:pPr>
            <a:r>
              <a:rPr lang="en-US" sz="4300" b="1" dirty="0"/>
              <a:t>2,005                two thousand and five </a:t>
            </a:r>
          </a:p>
          <a:p>
            <a:pPr marL="624078" indent="-514350">
              <a:buNone/>
            </a:pPr>
            <a:endParaRPr lang="en-US" sz="4300" b="1" dirty="0"/>
          </a:p>
          <a:p>
            <a:pPr marL="624078" indent="-514350">
              <a:buNone/>
            </a:pPr>
            <a:r>
              <a:rPr lang="en-US" sz="4300" b="1" dirty="0"/>
              <a:t>1,225,375         one million two hundred and twenty-                         </a:t>
            </a:r>
          </a:p>
          <a:p>
            <a:pPr marL="624078" indent="-514350">
              <a:buNone/>
            </a:pPr>
            <a:r>
              <a:rPr lang="en-US" sz="4300" b="1" dirty="0"/>
              <a:t>                            five thousand three hundred </a:t>
            </a:r>
          </a:p>
          <a:p>
            <a:pPr marL="624078" indent="-514350">
              <a:buNone/>
            </a:pPr>
            <a:r>
              <a:rPr lang="en-US" sz="4300" b="1" dirty="0"/>
              <a:t>                            and seventy-five</a:t>
            </a:r>
          </a:p>
          <a:p>
            <a:pPr marL="624078" indent="-514350">
              <a:buNone/>
            </a:pPr>
            <a:endParaRPr lang="en-US" b="1" dirty="0"/>
          </a:p>
          <a:p>
            <a:pPr marL="624078" indent="-514350">
              <a:buNone/>
            </a:pPr>
            <a:r>
              <a:rPr lang="ru-RU" b="1" dirty="0"/>
              <a:t> </a:t>
            </a:r>
          </a:p>
          <a:p>
            <a:pPr marL="624078" indent="-514350">
              <a:buFont typeface="+mj-lt"/>
              <a:buAutoNum type="arabicPeriod"/>
            </a:pPr>
            <a:endParaRPr lang="ru-RU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en-US" b="1" dirty="0"/>
              <a:t>CARDINAL NUMERALS</a:t>
            </a:r>
            <a:r>
              <a:rPr lang="ru-RU" b="1" dirty="0"/>
              <a:t/>
            </a:r>
            <a:br>
              <a:rPr lang="ru-RU" b="1" dirty="0"/>
            </a:b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616624"/>
          </a:xfrm>
        </p:spPr>
        <p:txBody>
          <a:bodyPr vert="horz" anchor="t">
            <a:normAutofit/>
          </a:bodyPr>
          <a:lstStyle/>
          <a:p>
            <a:pPr marL="624078" indent="-514350" algn="ctr">
              <a:buNone/>
            </a:pPr>
            <a:r>
              <a:rPr lang="ru-RU" b="1" dirty="0"/>
              <a:t>Номера телефонов</a:t>
            </a:r>
          </a:p>
          <a:p>
            <a:pPr marL="624078" indent="-514350" algn="ctr">
              <a:buNone/>
            </a:pPr>
            <a:endParaRPr lang="ru-RU" b="1" dirty="0"/>
          </a:p>
          <a:p>
            <a:pPr marL="624078" indent="-514350" algn="ctr">
              <a:buNone/>
            </a:pPr>
            <a:r>
              <a:rPr lang="ru-RU" b="1" dirty="0"/>
              <a:t>Каждая цифра читается отдельно</a:t>
            </a:r>
          </a:p>
          <a:p>
            <a:pPr marL="624078" indent="-514350" algn="ctr">
              <a:buNone/>
            </a:pPr>
            <a:endParaRPr lang="ru-RU" b="1" dirty="0"/>
          </a:p>
          <a:p>
            <a:pPr marL="624078" indent="-514350">
              <a:buNone/>
            </a:pPr>
            <a:r>
              <a:rPr lang="ru-RU" b="1" dirty="0"/>
              <a:t>3456 – </a:t>
            </a:r>
            <a:r>
              <a:rPr lang="en-US" b="1" dirty="0"/>
              <a:t>three four five six</a:t>
            </a:r>
          </a:p>
          <a:p>
            <a:pPr marL="624078" indent="-514350">
              <a:buNone/>
            </a:pPr>
            <a:r>
              <a:rPr lang="en-US" b="1" dirty="0"/>
              <a:t>6634 – double six three four</a:t>
            </a:r>
          </a:p>
          <a:p>
            <a:pPr marL="624078" indent="-514350">
              <a:buNone/>
            </a:pPr>
            <a:r>
              <a:rPr lang="en-US" b="1" dirty="0"/>
              <a:t>3466 – three four double six </a:t>
            </a:r>
          </a:p>
          <a:p>
            <a:pPr marL="624078" indent="-514350">
              <a:buNone/>
            </a:pPr>
            <a:r>
              <a:rPr lang="en-US" b="1" dirty="0"/>
              <a:t>3664 – three six </a:t>
            </a:r>
            <a:r>
              <a:rPr lang="en-US" b="1" dirty="0" err="1"/>
              <a:t>six</a:t>
            </a:r>
            <a:r>
              <a:rPr lang="en-US" b="1" dirty="0"/>
              <a:t> four</a:t>
            </a:r>
          </a:p>
          <a:p>
            <a:pPr marL="624078" indent="-514350">
              <a:buNone/>
            </a:pPr>
            <a:r>
              <a:rPr lang="en-US" b="1" dirty="0"/>
              <a:t>1000 – one thousand </a:t>
            </a:r>
          </a:p>
          <a:p>
            <a:pPr marL="624078" indent="-514350" algn="ctr">
              <a:buNone/>
            </a:pPr>
            <a:r>
              <a:rPr lang="ru-RU" b="1" dirty="0"/>
              <a:t>Цифра 0 читается </a:t>
            </a:r>
            <a:r>
              <a:rPr lang="ru-RU" b="1" dirty="0" err="1"/>
              <a:t>читается</a:t>
            </a:r>
            <a:r>
              <a:rPr lang="ru-RU" b="1" dirty="0"/>
              <a:t> как буква «</a:t>
            </a:r>
            <a:r>
              <a:rPr lang="en-US" b="1" dirty="0"/>
              <a:t>o</a:t>
            </a:r>
            <a:r>
              <a:rPr lang="ru-RU" b="1" dirty="0"/>
              <a:t>» </a:t>
            </a:r>
            <a:r>
              <a:rPr lang="en-US" b="1" dirty="0"/>
              <a:t>[</a:t>
            </a:r>
            <a:r>
              <a:rPr lang="en-US" b="1" dirty="0" err="1"/>
              <a:t>ou</a:t>
            </a:r>
            <a:r>
              <a:rPr lang="en-US" b="1" dirty="0"/>
              <a:t>]</a:t>
            </a:r>
          </a:p>
          <a:p>
            <a:pPr marL="624078" indent="-514350">
              <a:buNone/>
            </a:pPr>
            <a:r>
              <a:rPr lang="ru-RU" b="1" dirty="0"/>
              <a:t> </a:t>
            </a:r>
          </a:p>
          <a:p>
            <a:pPr marL="624078" indent="-514350">
              <a:buFont typeface="+mj-lt"/>
              <a:buAutoNum type="arabicPeriod"/>
            </a:pPr>
            <a:endParaRPr lang="ru-RU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r>
              <a:rPr lang="en-US" b="1" dirty="0"/>
              <a:t>ORDINAL NUMERALS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1052736"/>
            <a:ext cx="8229600" cy="5058302"/>
          </a:xfrm>
        </p:spPr>
        <p:txBody>
          <a:bodyPr>
            <a:normAutofit fontScale="85000" lnSpcReduction="20000"/>
          </a:bodyPr>
          <a:lstStyle/>
          <a:p>
            <a:pPr marL="624078" indent="-514350">
              <a:buNone/>
            </a:pPr>
            <a:r>
              <a:rPr lang="en-US" dirty="0"/>
              <a:t> </a:t>
            </a:r>
            <a:r>
              <a:rPr lang="ru-RU" dirty="0"/>
              <a:t>          </a:t>
            </a:r>
            <a:r>
              <a:rPr lang="ru-RU" b="1" dirty="0"/>
              <a:t>Порядковые числительные  </a:t>
            </a:r>
            <a:r>
              <a:rPr lang="en-US" b="1" dirty="0"/>
              <a:t>(1-12)  </a:t>
            </a:r>
            <a:r>
              <a:rPr lang="en-US" b="1" dirty="0">
                <a:solidFill>
                  <a:srgbClr val="FF0000"/>
                </a:solidFill>
              </a:rPr>
              <a:t>- </a:t>
            </a:r>
            <a:r>
              <a:rPr lang="en-US" b="1" dirty="0" err="1">
                <a:solidFill>
                  <a:srgbClr val="FF0000"/>
                </a:solidFill>
              </a:rPr>
              <a:t>th</a:t>
            </a:r>
            <a:endParaRPr lang="en-US" b="1" dirty="0">
              <a:solidFill>
                <a:srgbClr val="FF0000"/>
              </a:solidFill>
            </a:endParaRPr>
          </a:p>
          <a:p>
            <a:pPr marL="624078" indent="-514350">
              <a:buNone/>
            </a:pPr>
            <a:endParaRPr lang="ru-RU" b="1" dirty="0"/>
          </a:p>
          <a:p>
            <a:pPr marL="624078" indent="-514350">
              <a:buNone/>
            </a:pPr>
            <a:r>
              <a:rPr lang="ru-RU" b="1" dirty="0"/>
              <a:t>1</a:t>
            </a:r>
            <a:r>
              <a:rPr lang="en-US" b="1" dirty="0"/>
              <a:t>.</a:t>
            </a:r>
            <a:r>
              <a:rPr lang="ru-RU" b="1" dirty="0"/>
              <a:t> </a:t>
            </a:r>
            <a:r>
              <a:rPr lang="en-US" b="1" dirty="0"/>
              <a:t>first</a:t>
            </a:r>
          </a:p>
          <a:p>
            <a:pPr marL="624078" indent="-514350">
              <a:buNone/>
            </a:pPr>
            <a:r>
              <a:rPr lang="en-US" b="1" dirty="0"/>
              <a:t>2. second</a:t>
            </a:r>
          </a:p>
          <a:p>
            <a:pPr marL="624078" indent="-514350">
              <a:buNone/>
            </a:pPr>
            <a:r>
              <a:rPr lang="en-US" b="1" dirty="0"/>
              <a:t>3. third</a:t>
            </a:r>
          </a:p>
          <a:p>
            <a:pPr marL="624078" indent="-514350">
              <a:buNone/>
            </a:pPr>
            <a:r>
              <a:rPr lang="en-US" b="1" dirty="0"/>
              <a:t>4. fourth</a:t>
            </a:r>
          </a:p>
          <a:p>
            <a:pPr marL="624078" indent="-514350">
              <a:buNone/>
            </a:pPr>
            <a:r>
              <a:rPr lang="en-US" b="1" dirty="0"/>
              <a:t>5. fifth</a:t>
            </a:r>
          </a:p>
          <a:p>
            <a:pPr marL="624078" indent="-514350">
              <a:buNone/>
            </a:pPr>
            <a:r>
              <a:rPr lang="en-US" b="1" dirty="0"/>
              <a:t>6. sixth</a:t>
            </a:r>
          </a:p>
          <a:p>
            <a:pPr marL="624078" indent="-514350">
              <a:buNone/>
            </a:pPr>
            <a:r>
              <a:rPr lang="en-US" b="1" dirty="0"/>
              <a:t>7. seventh</a:t>
            </a:r>
          </a:p>
          <a:p>
            <a:pPr marL="624078" indent="-514350">
              <a:buNone/>
            </a:pPr>
            <a:r>
              <a:rPr lang="en-US" b="1" dirty="0"/>
              <a:t>8. eighth</a:t>
            </a:r>
          </a:p>
          <a:p>
            <a:pPr marL="624078" indent="-514350">
              <a:buNone/>
            </a:pPr>
            <a:r>
              <a:rPr lang="en-US" b="1" dirty="0"/>
              <a:t>9. ninth</a:t>
            </a:r>
          </a:p>
          <a:p>
            <a:pPr marL="624078" indent="-514350">
              <a:buNone/>
            </a:pPr>
            <a:r>
              <a:rPr lang="en-US" b="1" dirty="0"/>
              <a:t>10. tenth</a:t>
            </a:r>
          </a:p>
          <a:p>
            <a:pPr marL="624078" indent="-514350">
              <a:buNone/>
            </a:pPr>
            <a:r>
              <a:rPr lang="en-US" b="1" dirty="0"/>
              <a:t>11. eleventh</a:t>
            </a:r>
          </a:p>
          <a:p>
            <a:pPr marL="624078" indent="-514350">
              <a:buNone/>
            </a:pPr>
            <a:r>
              <a:rPr lang="en-US" b="1" dirty="0"/>
              <a:t>12. twelfth</a:t>
            </a:r>
            <a:endParaRPr lang="ru-RU" b="1" dirty="0"/>
          </a:p>
          <a:p>
            <a:pPr marL="624078" indent="-514350">
              <a:buNone/>
            </a:pPr>
            <a:r>
              <a:rPr lang="ru-RU" b="1" dirty="0"/>
              <a:t> </a:t>
            </a:r>
          </a:p>
          <a:p>
            <a:pPr marL="624078" indent="-514350">
              <a:buFont typeface="+mj-lt"/>
              <a:buAutoNum type="arabicPeriod"/>
            </a:pPr>
            <a:endParaRPr lang="ru-RU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en-US" b="1" dirty="0"/>
              <a:t>ORDINAL NUMERALS</a:t>
            </a:r>
            <a:r>
              <a:rPr lang="ru-RU" b="1" dirty="0"/>
              <a:t/>
            </a:r>
            <a:br>
              <a:rPr lang="ru-RU" b="1" dirty="0"/>
            </a:b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1052736"/>
            <a:ext cx="8229600" cy="5058302"/>
          </a:xfrm>
        </p:spPr>
        <p:txBody>
          <a:bodyPr>
            <a:normAutofit lnSpcReduction="10000"/>
          </a:bodyPr>
          <a:lstStyle/>
          <a:p>
            <a:pPr marL="624078" indent="-514350">
              <a:buNone/>
            </a:pPr>
            <a:r>
              <a:rPr lang="ru-RU" b="1" dirty="0"/>
              <a:t>Порядковые числительные</a:t>
            </a:r>
            <a:r>
              <a:rPr lang="en-US" b="1" dirty="0"/>
              <a:t> (13-19) </a:t>
            </a:r>
            <a:r>
              <a:rPr lang="en-US" sz="3200" b="1" dirty="0">
                <a:solidFill>
                  <a:srgbClr val="FF0000"/>
                </a:solidFill>
              </a:rPr>
              <a:t>-</a:t>
            </a:r>
            <a:r>
              <a:rPr lang="en-US" sz="3200" b="1" dirty="0" err="1">
                <a:solidFill>
                  <a:srgbClr val="FF0000"/>
                </a:solidFill>
              </a:rPr>
              <a:t>th</a:t>
            </a:r>
            <a:endParaRPr lang="en-US" sz="3200" b="1" dirty="0">
              <a:solidFill>
                <a:srgbClr val="FF0000"/>
              </a:solidFill>
            </a:endParaRPr>
          </a:p>
          <a:p>
            <a:pPr marL="624078" indent="-514350">
              <a:buNone/>
            </a:pPr>
            <a:endParaRPr lang="ru-RU" b="1" dirty="0"/>
          </a:p>
          <a:p>
            <a:pPr marL="624078" indent="-514350">
              <a:buNone/>
            </a:pPr>
            <a:r>
              <a:rPr lang="en-US" b="1" dirty="0"/>
              <a:t>13. thirteenth</a:t>
            </a:r>
          </a:p>
          <a:p>
            <a:pPr marL="624078" indent="-514350">
              <a:buNone/>
            </a:pPr>
            <a:r>
              <a:rPr lang="en-US" b="1" dirty="0"/>
              <a:t>14. fourteenth</a:t>
            </a:r>
          </a:p>
          <a:p>
            <a:pPr marL="624078" indent="-514350">
              <a:buNone/>
            </a:pPr>
            <a:r>
              <a:rPr lang="en-US" b="1" dirty="0"/>
              <a:t>15. fifteenth</a:t>
            </a:r>
          </a:p>
          <a:p>
            <a:pPr marL="624078" indent="-514350">
              <a:buNone/>
            </a:pPr>
            <a:r>
              <a:rPr lang="en-US" b="1" dirty="0"/>
              <a:t>16. sixteenth</a:t>
            </a:r>
          </a:p>
          <a:p>
            <a:pPr marL="624078" indent="-514350">
              <a:buNone/>
            </a:pPr>
            <a:r>
              <a:rPr lang="en-US" b="1" dirty="0"/>
              <a:t>17. seventeenth</a:t>
            </a:r>
          </a:p>
          <a:p>
            <a:pPr marL="624078" indent="-514350">
              <a:buNone/>
            </a:pPr>
            <a:r>
              <a:rPr lang="en-US" b="1" dirty="0"/>
              <a:t>18. eighteenth</a:t>
            </a:r>
          </a:p>
          <a:p>
            <a:pPr marL="624078" indent="-514350">
              <a:buNone/>
            </a:pPr>
            <a:r>
              <a:rPr lang="en-US" b="1" dirty="0"/>
              <a:t>19. nineteenth</a:t>
            </a:r>
          </a:p>
          <a:p>
            <a:pPr marL="624078" indent="-514350">
              <a:buNone/>
            </a:pPr>
            <a:endParaRPr lang="ru-RU" b="1" dirty="0"/>
          </a:p>
          <a:p>
            <a:pPr marL="624078" indent="-514350">
              <a:buNone/>
            </a:pPr>
            <a:r>
              <a:rPr lang="ru-RU" b="1" dirty="0"/>
              <a:t> </a:t>
            </a:r>
          </a:p>
          <a:p>
            <a:pPr marL="624078" indent="-514350">
              <a:buFont typeface="+mj-lt"/>
              <a:buAutoNum type="arabicPeriod"/>
            </a:pPr>
            <a:endParaRPr lang="ru-RU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10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1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12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13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14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2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3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4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5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6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7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8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9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</TotalTime>
  <Words>687</Words>
  <Application>Microsoft Office PowerPoint</Application>
  <PresentationFormat>Экран (4:3)</PresentationFormat>
  <Paragraphs>237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Городская</vt:lpstr>
      <vt:lpstr>NUMERALS</vt:lpstr>
      <vt:lpstr> CARDINAL NUMERALS </vt:lpstr>
      <vt:lpstr> CARDINAL NUMERALS </vt:lpstr>
      <vt:lpstr> CARDINAL NUMERALS </vt:lpstr>
      <vt:lpstr> CARDINAL NUMERALS </vt:lpstr>
      <vt:lpstr> CARDINAL NUMERALS </vt:lpstr>
      <vt:lpstr> CARDINAL NUMERALS </vt:lpstr>
      <vt:lpstr>  ORDINAL NUMERALS  </vt:lpstr>
      <vt:lpstr> ORDINAL NUMERALS </vt:lpstr>
      <vt:lpstr> ORDINAL NUMERALS </vt:lpstr>
      <vt:lpstr> ORDINAL NUMERALS </vt:lpstr>
      <vt:lpstr> ORDINAL NUMERALS </vt:lpstr>
      <vt:lpstr> ДАТЫ </vt:lpstr>
      <vt:lpstr> FRACTIONAL NUMERALS </vt:lpstr>
      <vt:lpstr> FRACTIONAL NUMERALS </vt:lpstr>
      <vt:lpstr> ПРОЦЕНТЫ </vt:lpstr>
      <vt:lpstr>Арифметические действия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be</dc:title>
  <dc:creator>Олег</dc:creator>
  <cp:lastModifiedBy>Badion`s</cp:lastModifiedBy>
  <cp:revision>65</cp:revision>
  <dcterms:created xsi:type="dcterms:W3CDTF">2015-10-07T20:56:43Z</dcterms:created>
  <dcterms:modified xsi:type="dcterms:W3CDTF">2017-02-19T17:22:31Z</dcterms:modified>
</cp:coreProperties>
</file>